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9" r:id="rId2"/>
    <p:sldId id="285" r:id="rId3"/>
    <p:sldId id="284" r:id="rId4"/>
    <p:sldId id="274" r:id="rId5"/>
    <p:sldId id="291" r:id="rId6"/>
    <p:sldId id="292" r:id="rId7"/>
    <p:sldId id="296" r:id="rId8"/>
    <p:sldId id="263" r:id="rId9"/>
    <p:sldId id="293" r:id="rId10"/>
    <p:sldId id="264" r:id="rId11"/>
    <p:sldId id="287" r:id="rId12"/>
    <p:sldId id="265" r:id="rId13"/>
    <p:sldId id="266" r:id="rId14"/>
    <p:sldId id="294" r:id="rId15"/>
    <p:sldId id="295" r:id="rId16"/>
    <p:sldId id="288" r:id="rId17"/>
    <p:sldId id="269" r:id="rId18"/>
    <p:sldId id="297" r:id="rId19"/>
    <p:sldId id="270" r:id="rId20"/>
    <p:sldId id="289" r:id="rId21"/>
    <p:sldId id="290" r:id="rId22"/>
    <p:sldId id="267" r:id="rId23"/>
    <p:sldId id="268" r:id="rId24"/>
    <p:sldId id="258" r:id="rId25"/>
  </p:sldIdLst>
  <p:sldSz cx="9906000" cy="6858000" type="A4"/>
  <p:notesSz cx="6865938" cy="999807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3030">
          <p15:clr>
            <a:srgbClr val="A4A3A4"/>
          </p15:clr>
        </p15:guide>
        <p15:guide id="2" orient="horz" pos="852">
          <p15:clr>
            <a:srgbClr val="A4A3A4"/>
          </p15:clr>
        </p15:guide>
        <p15:guide id="3" pos="4272">
          <p15:clr>
            <a:srgbClr val="A4A3A4"/>
          </p15:clr>
        </p15:guide>
        <p15:guide id="4" pos="1200">
          <p15:clr>
            <a:srgbClr val="A4A3A4"/>
          </p15:clr>
        </p15:guide>
        <p15:guide id="5" pos="5877">
          <p15:clr>
            <a:srgbClr val="A4A3A4"/>
          </p15:clr>
        </p15:guide>
        <p15:guide id="6" pos="2352">
          <p15:clr>
            <a:srgbClr val="A4A3A4"/>
          </p15:clr>
        </p15:guide>
        <p15:guide id="7" pos="4416">
          <p15:clr>
            <a:srgbClr val="A4A3A4"/>
          </p15:clr>
        </p15:guide>
        <p15:guide id="8" pos="2928">
          <p15:clr>
            <a:srgbClr val="A4A3A4"/>
          </p15:clr>
        </p15:guide>
        <p15:guide id="9" pos="960">
          <p15:clr>
            <a:srgbClr val="A4A3A4"/>
          </p15:clr>
        </p15:guide>
        <p15:guide id="10" pos="163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Sheridan" initials="JS" lastIdx="5" clrIdx="0">
    <p:extLst>
      <p:ext uri="{19B8F6BF-5375-455C-9EA6-DF929625EA0E}">
        <p15:presenceInfo xmlns:p15="http://schemas.microsoft.com/office/powerpoint/2012/main" userId="S-1-5-21-1489720830-323784421-3010327609-15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87A"/>
    <a:srgbClr val="949594"/>
    <a:srgbClr val="871668"/>
    <a:srgbClr val="C41039"/>
    <a:srgbClr val="600C45"/>
    <a:srgbClr val="FDB913"/>
    <a:srgbClr val="591F00"/>
    <a:srgbClr val="E31937"/>
    <a:srgbClr val="F10100"/>
    <a:srgbClr val="501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56444" autoAdjust="0"/>
  </p:normalViewPr>
  <p:slideViewPr>
    <p:cSldViewPr>
      <p:cViewPr varScale="1">
        <p:scale>
          <a:sx n="60" d="100"/>
          <a:sy n="60" d="100"/>
        </p:scale>
        <p:origin x="3546" y="78"/>
      </p:cViewPr>
      <p:guideLst>
        <p:guide orient="horz" pos="3030"/>
        <p:guide orient="horz" pos="852"/>
        <p:guide pos="4272"/>
        <p:guide pos="1200"/>
        <p:guide pos="5877"/>
        <p:guide pos="2352"/>
        <p:guide pos="4416"/>
        <p:guide pos="2928"/>
        <p:guide pos="960"/>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402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1026"/>
          <p:cNvSpPr>
            <a:spLocks noGrp="1" noChangeArrowheads="1"/>
          </p:cNvSpPr>
          <p:nvPr>
            <p:ph type="hdr" sz="quarter"/>
          </p:nvPr>
        </p:nvSpPr>
        <p:spPr bwMode="auto">
          <a:xfrm>
            <a:off x="5" y="0"/>
            <a:ext cx="2975731" cy="500464"/>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defRPr sz="1200"/>
            </a:lvl1pPr>
          </a:lstStyle>
          <a:p>
            <a:endParaRPr lang="en-GB"/>
          </a:p>
        </p:txBody>
      </p:sp>
      <p:sp>
        <p:nvSpPr>
          <p:cNvPr id="87043" name="Rectangle 1027"/>
          <p:cNvSpPr>
            <a:spLocks noGrp="1" noChangeArrowheads="1"/>
          </p:cNvSpPr>
          <p:nvPr>
            <p:ph type="dt" sz="quarter" idx="1"/>
          </p:nvPr>
        </p:nvSpPr>
        <p:spPr bwMode="auto">
          <a:xfrm>
            <a:off x="3890212" y="0"/>
            <a:ext cx="2975731" cy="500464"/>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a:defRPr sz="1200"/>
            </a:lvl1pPr>
          </a:lstStyle>
          <a:p>
            <a:endParaRPr lang="en-GB"/>
          </a:p>
        </p:txBody>
      </p:sp>
      <p:sp>
        <p:nvSpPr>
          <p:cNvPr id="87044" name="Rectangle 1028"/>
          <p:cNvSpPr>
            <a:spLocks noGrp="1" noChangeArrowheads="1"/>
          </p:cNvSpPr>
          <p:nvPr>
            <p:ph type="ftr" sz="quarter" idx="2"/>
          </p:nvPr>
        </p:nvSpPr>
        <p:spPr bwMode="auto">
          <a:xfrm>
            <a:off x="5" y="9497613"/>
            <a:ext cx="2975731" cy="500464"/>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defRPr sz="1200"/>
            </a:lvl1pPr>
          </a:lstStyle>
          <a:p>
            <a:endParaRPr lang="en-GB"/>
          </a:p>
        </p:txBody>
      </p:sp>
      <p:sp>
        <p:nvSpPr>
          <p:cNvPr id="87045" name="Rectangle 1029"/>
          <p:cNvSpPr>
            <a:spLocks noGrp="1" noChangeArrowheads="1"/>
          </p:cNvSpPr>
          <p:nvPr>
            <p:ph type="sldNum" sz="quarter" idx="3"/>
          </p:nvPr>
        </p:nvSpPr>
        <p:spPr bwMode="auto">
          <a:xfrm>
            <a:off x="3890212" y="9497613"/>
            <a:ext cx="2975731" cy="500464"/>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a:defRPr sz="1200"/>
            </a:lvl1pPr>
          </a:lstStyle>
          <a:p>
            <a:fld id="{62933F5E-A470-4FF2-A25F-6F9E77F5DBAC}" type="slidenum">
              <a:rPr lang="en-GB"/>
              <a:pPr/>
              <a:t>‹#›</a:t>
            </a:fld>
            <a:endParaRPr lang="en-GB"/>
          </a:p>
        </p:txBody>
      </p:sp>
    </p:spTree>
    <p:extLst>
      <p:ext uri="{BB962C8B-B14F-4D97-AF65-F5344CB8AC3E}">
        <p14:creationId xmlns:p14="http://schemas.microsoft.com/office/powerpoint/2010/main" val="26799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5" y="0"/>
            <a:ext cx="2975731" cy="500464"/>
          </a:xfrm>
          <a:prstGeom prst="rect">
            <a:avLst/>
          </a:prstGeom>
          <a:noFill/>
          <a:ln w="9525">
            <a:noFill/>
            <a:miter lim="800000"/>
            <a:headEnd/>
            <a:tailEnd/>
          </a:ln>
        </p:spPr>
        <p:txBody>
          <a:bodyPr vert="horz" wrap="square" lIns="92199" tIns="46099" rIns="92199" bIns="46099"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90212" y="0"/>
            <a:ext cx="2975731" cy="500464"/>
          </a:xfrm>
          <a:prstGeom prst="rect">
            <a:avLst/>
          </a:prstGeom>
          <a:noFill/>
          <a:ln w="9525">
            <a:noFill/>
            <a:miter lim="800000"/>
            <a:headEnd/>
            <a:tailEnd/>
          </a:ln>
        </p:spPr>
        <p:txBody>
          <a:bodyPr vert="horz" wrap="square" lIns="92199" tIns="46099" rIns="92199" bIns="46099"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725488" y="749300"/>
            <a:ext cx="5414962" cy="3749675"/>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6113" y="4748809"/>
            <a:ext cx="5033713" cy="4499373"/>
          </a:xfrm>
          <a:prstGeom prst="rect">
            <a:avLst/>
          </a:prstGeom>
          <a:noFill/>
          <a:ln w="9525">
            <a:noFill/>
            <a:miter lim="800000"/>
            <a:headEnd/>
            <a:tailEnd/>
          </a:ln>
        </p:spPr>
        <p:txBody>
          <a:bodyPr vert="horz" wrap="square" lIns="92199" tIns="46099" rIns="92199" bIns="460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5" y="9497613"/>
            <a:ext cx="2975731" cy="500464"/>
          </a:xfrm>
          <a:prstGeom prst="rect">
            <a:avLst/>
          </a:prstGeom>
          <a:noFill/>
          <a:ln w="9525">
            <a:noFill/>
            <a:miter lim="800000"/>
            <a:headEnd/>
            <a:tailEnd/>
          </a:ln>
        </p:spPr>
        <p:txBody>
          <a:bodyPr vert="horz" wrap="square" lIns="92199" tIns="46099" rIns="92199" bIns="46099"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90212" y="9497613"/>
            <a:ext cx="2975731" cy="500464"/>
          </a:xfrm>
          <a:prstGeom prst="rect">
            <a:avLst/>
          </a:prstGeom>
          <a:noFill/>
          <a:ln w="9525">
            <a:noFill/>
            <a:miter lim="800000"/>
            <a:headEnd/>
            <a:tailEnd/>
          </a:ln>
        </p:spPr>
        <p:txBody>
          <a:bodyPr vert="horz" wrap="square" lIns="92199" tIns="46099" rIns="92199" bIns="46099" numCol="1" anchor="b" anchorCtr="0" compatLnSpc="1">
            <a:prstTxWarp prst="textNoShape">
              <a:avLst/>
            </a:prstTxWarp>
          </a:bodyPr>
          <a:lstStyle>
            <a:lvl1pPr algn="r">
              <a:defRPr sz="1200"/>
            </a:lvl1pPr>
          </a:lstStyle>
          <a:p>
            <a:fld id="{83A45AF8-E7A6-491F-8406-C9293243A41D}" type="slidenum">
              <a:rPr lang="en-US"/>
              <a:pPr/>
              <a:t>‹#›</a:t>
            </a:fld>
            <a:endParaRPr lang="en-US"/>
          </a:p>
        </p:txBody>
      </p:sp>
    </p:spTree>
    <p:extLst>
      <p:ext uri="{BB962C8B-B14F-4D97-AF65-F5344CB8AC3E}">
        <p14:creationId xmlns:p14="http://schemas.microsoft.com/office/powerpoint/2010/main" val="41267894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ocalaudits.co.uk/fees.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mailto:sba@pkf-littlejohn.co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sba@pkf-littlejohn.co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D2AD1-5E5E-4E7A-B12B-A85D68DA6B7C}"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725488" y="4638997"/>
            <a:ext cx="5605587" cy="5184576"/>
          </a:xfrm>
        </p:spPr>
        <p:txBody>
          <a:bodyPr/>
          <a:lstStyle/>
          <a:p>
            <a:pPr defTabSz="921990"/>
            <a:r>
              <a:rPr lang="en-GB" sz="1100" dirty="0"/>
              <a:t>Welcome to this training webinar, we hope to be able to cover the major changes in the limited assurance regime this year, as well as going through some of the common misunderstandings and reporting issues from last year. My name is Jane and my colleague Kerry and I will be taking you through these slides today.  I am the contact partner and Kerry and I are both engagement leads on the limited assurance contract.</a:t>
            </a:r>
          </a:p>
          <a:p>
            <a:pPr defTabSz="921990"/>
            <a:r>
              <a:rPr lang="en-GB" sz="1100" dirty="0"/>
              <a:t>The detailed slides explaining the process that we used for our webinar in the first year of this contract are still available on our website – we are not going through the process in detail today, this is really just an update for the 2019/20 reporting year. The website will be fully updated ahead of the instruction emails being sent out this month.</a:t>
            </a:r>
          </a:p>
          <a:p>
            <a:pPr defTabSz="921990"/>
            <a:r>
              <a:rPr lang="en-GB" sz="1100" dirty="0"/>
              <a:t>These slides including the speaker notes are available on our website to accompany the recording and act as a reference tool.</a:t>
            </a:r>
          </a:p>
          <a:p>
            <a:pPr defTabSz="929643">
              <a:defRPr/>
            </a:pPr>
            <a:r>
              <a:rPr lang="en-GB" sz="1100" dirty="0"/>
              <a:t>Under the current contract which started in 2017/18, we were appointed by SAAA (Smaller Authorities Audit Appointments Ltd) to 15/17</a:t>
            </a:r>
            <a:r>
              <a:rPr lang="en-GB" sz="1100" baseline="30000" dirty="0"/>
              <a:t>th</a:t>
            </a:r>
            <a:r>
              <a:rPr lang="en-GB" sz="1100" dirty="0"/>
              <a:t> of the country across 36 contract areas and also covering</a:t>
            </a:r>
            <a:r>
              <a:rPr lang="en-GB" sz="1100" baseline="0" dirty="0"/>
              <a:t> </a:t>
            </a:r>
            <a:r>
              <a:rPr lang="en-GB" sz="1100" dirty="0"/>
              <a:t>all 120 IDBs (internal drainage boards) and all 34 of the ‘other’ smaller authorities in England (comprising charter trustees, port health authorities, conservation authorities, harbour boards and crematorium boards).</a:t>
            </a:r>
          </a:p>
          <a:p>
            <a:pPr defTabSz="929643">
              <a:defRPr/>
            </a:pPr>
            <a:r>
              <a:rPr lang="en-GB" sz="1100" dirty="0"/>
              <a:t>We are appointed to over 8,800 smaller authorities within the contract, and although well over half of them are eligible to exempt themselves from our review, we still carry out almost 4,000 limited assurance reviews each summer. Every smaller authority subject to a review has a statutory publication deadline of 30 September each year which gives us a logistical challenge – i.e. a lot of reviews to be done in a short space of time! </a:t>
            </a:r>
          </a:p>
          <a:p>
            <a:pPr defTabSz="929643">
              <a:defRPr/>
            </a:pPr>
            <a:r>
              <a:rPr lang="en-GB" sz="1100" dirty="0"/>
              <a:t>2017/18 saw the introduction of new legislation which, combined with the launch of the new SAAA contract and associated changes in auditor appointments, caused much confusion across the sector.  Every year we try to learn from our experiences.  We have a full debrief within our team and use and the feedback we get throughout the season to update our processes and approach going forward.  Key to the efficiency of our process is keeping the contact details for each smaller authority up to date on our database and for that we rely on authorities keeping us informed. So where there are changes in the key personnel, please do let us know so we can ensure all correspondence is sent to the right people at the right time.  </a:t>
            </a:r>
          </a:p>
          <a:p>
            <a:endParaRPr lang="en-GB" dirty="0"/>
          </a:p>
        </p:txBody>
      </p:sp>
    </p:spTree>
    <p:extLst>
      <p:ext uri="{BB962C8B-B14F-4D97-AF65-F5344CB8AC3E}">
        <p14:creationId xmlns:p14="http://schemas.microsoft.com/office/powerpoint/2010/main" val="1703455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6113" y="4748809"/>
            <a:ext cx="5033713" cy="4499373"/>
          </a:xfrm>
        </p:spPr>
        <p:txBody>
          <a:bodyPr>
            <a:normAutofit fontScale="62500" lnSpcReduction="20000"/>
          </a:bodyPr>
          <a:lstStyle/>
          <a:p>
            <a:pPr>
              <a:lnSpc>
                <a:spcPct val="120000"/>
              </a:lnSpc>
              <a:buFont typeface="Arial" pitchFamily="34" charset="0"/>
              <a:buNone/>
            </a:pPr>
            <a:r>
              <a:rPr lang="en-GB" sz="1800" dirty="0"/>
              <a:t>This slide shows information relating to the processing and completion of the work on the AGARs:</a:t>
            </a:r>
          </a:p>
          <a:p>
            <a:pPr>
              <a:lnSpc>
                <a:spcPct val="120000"/>
              </a:lnSpc>
              <a:buFont typeface="Arial" pitchFamily="34" charset="0"/>
              <a:buNone/>
            </a:pPr>
            <a:endParaRPr lang="en-GB" sz="1800" dirty="0"/>
          </a:p>
          <a:p>
            <a:pPr lvl="0">
              <a:lnSpc>
                <a:spcPct val="120000"/>
              </a:lnSpc>
              <a:buFont typeface="Arial" pitchFamily="34" charset="0"/>
              <a:buChar char="•"/>
            </a:pPr>
            <a:r>
              <a:rPr lang="en-GB" sz="1800" dirty="0"/>
              <a:t>AGAR/Exemption Certificate received – preferably by email – DO NOT SEND A POSTAL COPY IF YOU HAVE EMAILED THE DOCUMENTS TO US – ALL DOCUMENTS RECEIVED IN THE POST ARE SIMPLY SCANNED IN ELECTRONICALLY AND THEN DESTROYED</a:t>
            </a:r>
          </a:p>
          <a:p>
            <a:pPr lvl="0">
              <a:lnSpc>
                <a:spcPct val="120000"/>
              </a:lnSpc>
              <a:buFont typeface="Arial" pitchFamily="34" charset="0"/>
              <a:buChar char="•"/>
            </a:pPr>
            <a:endParaRPr lang="en-GB" sz="1800" dirty="0"/>
          </a:p>
          <a:p>
            <a:pPr lvl="0">
              <a:lnSpc>
                <a:spcPct val="120000"/>
              </a:lnSpc>
              <a:buFont typeface="Arial" pitchFamily="34" charset="0"/>
              <a:buChar char="•"/>
            </a:pPr>
            <a:r>
              <a:rPr lang="en-GB" sz="1800" dirty="0"/>
              <a:t>AGAR/EC logged on database – we have a system to automatically acknowledge receipt of AGARs and exemption certificates when they have been processed on the database. An auto-acknowledgement email will be sent out by the database when the details are entered – please note that there may be a delay between receipt and processing during peak periods</a:t>
            </a:r>
          </a:p>
          <a:p>
            <a:pPr lvl="1">
              <a:lnSpc>
                <a:spcPct val="120000"/>
              </a:lnSpc>
              <a:buFont typeface="Arial" pitchFamily="34" charset="0"/>
              <a:buChar char="•"/>
            </a:pPr>
            <a:r>
              <a:rPr lang="en-GB" sz="1800" dirty="0"/>
              <a:t>No further correspondence will be received by exempt authorities</a:t>
            </a:r>
          </a:p>
          <a:p>
            <a:pPr marL="0" marR="0" lvl="0" indent="0" algn="l" defTabSz="914400" rtl="0" eaLnBrk="1" fontAlgn="base" latinLnBrk="0" hangingPunct="1">
              <a:lnSpc>
                <a:spcPct val="120000"/>
              </a:lnSpc>
              <a:spcBef>
                <a:spcPct val="30000"/>
              </a:spcBef>
              <a:spcAft>
                <a:spcPct val="0"/>
              </a:spcAft>
              <a:buClrTx/>
              <a:buSzTx/>
              <a:buFont typeface="Arial" pitchFamily="34" charset="0"/>
              <a:buChar char="•"/>
              <a:tabLst/>
              <a:defRPr/>
            </a:pPr>
            <a:endParaRPr lang="en-GB" sz="1800" dirty="0"/>
          </a:p>
          <a:p>
            <a:pPr marL="0" marR="0" lvl="0" indent="0" algn="l" defTabSz="914400" rtl="0" eaLnBrk="1" fontAlgn="base" latinLnBrk="0" hangingPunct="1">
              <a:lnSpc>
                <a:spcPct val="120000"/>
              </a:lnSpc>
              <a:spcBef>
                <a:spcPct val="30000"/>
              </a:spcBef>
              <a:spcAft>
                <a:spcPct val="0"/>
              </a:spcAft>
              <a:buClrTx/>
              <a:buSzTx/>
              <a:buFont typeface="Arial" pitchFamily="34" charset="0"/>
              <a:buChar char="•"/>
              <a:tabLst/>
              <a:defRPr/>
            </a:pPr>
            <a:r>
              <a:rPr lang="en-GB" sz="1800" dirty="0"/>
              <a:t>All the reviews are started in order of receipt of the AGAR, so the later you submit the AGAR, the longer it will take to come back to you. The team will contact clerks with any queries that arise during the review work</a:t>
            </a:r>
          </a:p>
          <a:p>
            <a:pPr>
              <a:lnSpc>
                <a:spcPct val="120000"/>
              </a:lnSpc>
              <a:buFont typeface="Arial" pitchFamily="34" charset="0"/>
              <a:buChar char="•"/>
            </a:pPr>
            <a:endParaRPr lang="en-GB" sz="1800" dirty="0"/>
          </a:p>
          <a:p>
            <a:pPr>
              <a:lnSpc>
                <a:spcPct val="120000"/>
              </a:lnSpc>
              <a:buFont typeface="Arial" pitchFamily="34" charset="0"/>
              <a:buChar char="•"/>
            </a:pPr>
            <a:r>
              <a:rPr lang="en-GB" sz="1800" dirty="0"/>
              <a:t>The management reviews are carried out in strict order of review work completion date – so the longer you take to respond to the team’s queries, the longer it will take to come back to you</a:t>
            </a:r>
          </a:p>
          <a:p>
            <a:pPr lvl="0">
              <a:buFont typeface="Arial" pitchFamily="34" charset="0"/>
              <a:buChar char="•"/>
            </a:pPr>
            <a:endParaRPr lang="en-GB" sz="2400" dirty="0">
              <a:solidFill>
                <a:srgbClr val="FF0000"/>
              </a:solidFill>
            </a:endParaRPr>
          </a:p>
          <a:p>
            <a:pPr>
              <a:buFont typeface="Arial" pitchFamily="34" charset="0"/>
              <a:buNone/>
            </a:pPr>
            <a:endParaRPr lang="en-GB" dirty="0"/>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10</a:t>
            </a:fld>
            <a:endParaRPr lang="en-US"/>
          </a:p>
        </p:txBody>
      </p:sp>
    </p:spTree>
    <p:extLst>
      <p:ext uri="{BB962C8B-B14F-4D97-AF65-F5344CB8AC3E}">
        <p14:creationId xmlns:p14="http://schemas.microsoft.com/office/powerpoint/2010/main" val="189085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5746" indent="-345746">
              <a:buFont typeface="Arial" panose="020B0604020202020204" pitchFamily="34" charset="0"/>
              <a:buChar char="•"/>
            </a:pPr>
            <a:r>
              <a:rPr lang="en-GB" dirty="0"/>
              <a:t>Uncertified ‘interim’ reports are issued each year for a range of reasons:</a:t>
            </a:r>
          </a:p>
          <a:p>
            <a:pPr marL="729908" lvl="1" indent="-345746">
              <a:buFont typeface="Arial" panose="020B0604020202020204" pitchFamily="34" charset="0"/>
              <a:buChar char="•"/>
            </a:pPr>
            <a:r>
              <a:rPr lang="en-GB" dirty="0"/>
              <a:t>Open challenge files </a:t>
            </a:r>
          </a:p>
          <a:p>
            <a:pPr marL="729908" lvl="1" indent="-345746">
              <a:buFont typeface="Arial" panose="020B0604020202020204" pitchFamily="34" charset="0"/>
              <a:buChar char="•"/>
            </a:pPr>
            <a:r>
              <a:rPr lang="en-GB" dirty="0"/>
              <a:t>Ongoing police investigations</a:t>
            </a:r>
          </a:p>
          <a:p>
            <a:pPr marL="729908" lvl="1" indent="-345746">
              <a:buFont typeface="Arial" panose="020B0604020202020204" pitchFamily="34" charset="0"/>
              <a:buChar char="•"/>
            </a:pPr>
            <a:r>
              <a:rPr lang="en-GB" dirty="0"/>
              <a:t>Ongoing public rights periods </a:t>
            </a:r>
          </a:p>
          <a:p>
            <a:pPr marL="729908" lvl="1" indent="-345746">
              <a:buFont typeface="Arial" panose="020B0604020202020204" pitchFamily="34" charset="0"/>
              <a:buChar char="•"/>
            </a:pPr>
            <a:r>
              <a:rPr lang="en-GB" dirty="0"/>
              <a:t>Late receipt of AGAR</a:t>
            </a:r>
          </a:p>
          <a:p>
            <a:pPr marL="729908" lvl="1" indent="-345746">
              <a:buFont typeface="Arial" panose="020B0604020202020204" pitchFamily="34" charset="0"/>
              <a:buChar char="•"/>
            </a:pPr>
            <a:r>
              <a:rPr lang="en-GB" dirty="0"/>
              <a:t>Files in progress </a:t>
            </a:r>
          </a:p>
          <a:p>
            <a:pPr marL="268914" indent="-345746">
              <a:buFont typeface="Arial" panose="020B0604020202020204" pitchFamily="34" charset="0"/>
              <a:buChar char="•"/>
            </a:pPr>
            <a:r>
              <a:rPr lang="en-GB" dirty="0"/>
              <a:t>Interim Section 3 should be published along with the template notice provided and AGAR Sections 1 &amp; 2</a:t>
            </a:r>
          </a:p>
          <a:p>
            <a:pPr marL="345746" indent="-345746">
              <a:buFont typeface="Arial" panose="020B0604020202020204" pitchFamily="34" charset="0"/>
              <a:buChar char="•"/>
            </a:pPr>
            <a:r>
              <a:rPr lang="en-GB" dirty="0"/>
              <a:t>Where an interim report has been issued a final report &amp; certificate (‘FRC’, which is not a Section 3 template report) is subsequently issued on completion of the review </a:t>
            </a:r>
          </a:p>
          <a:p>
            <a:pPr marL="345746" indent="-345746">
              <a:buFont typeface="Arial" panose="020B0604020202020204" pitchFamily="34" charset="0"/>
              <a:buChar char="•"/>
            </a:pPr>
            <a:r>
              <a:rPr lang="en-GB" dirty="0"/>
              <a:t>The FRC and notice of conclusion template should be published along with AGAR Sections 1, 2 &amp; 3</a:t>
            </a:r>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11</a:t>
            </a:fld>
            <a:endParaRPr lang="en-US"/>
          </a:p>
        </p:txBody>
      </p:sp>
    </p:spTree>
    <p:extLst>
      <p:ext uri="{BB962C8B-B14F-4D97-AF65-F5344CB8AC3E}">
        <p14:creationId xmlns:p14="http://schemas.microsoft.com/office/powerpoint/2010/main" val="158316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100" baseline="0" dirty="0"/>
              <a:t>Implications for authorities of the comments we made in our external auditor report: This slide shows the two sections of the report AND the certificate. </a:t>
            </a:r>
          </a:p>
          <a:p>
            <a:endParaRPr lang="en-GB" sz="1100" baseline="0" dirty="0"/>
          </a:p>
          <a:p>
            <a:r>
              <a:rPr lang="en-GB" sz="1100" baseline="0" dirty="0"/>
              <a:t>The top report box being the opinion and the place where we would raise any ‘except for’ matters, which are the equivalent to a qualified auditor report. If there is nothing written in this box, your authority has been given a clean opinion. </a:t>
            </a:r>
          </a:p>
          <a:p>
            <a:endParaRPr lang="en-GB" sz="1100" baseline="0" dirty="0"/>
          </a:p>
          <a:p>
            <a:r>
              <a:rPr lang="en-GB" sz="1100" baseline="0" dirty="0"/>
              <a:t>The middle box is where we note any ‘other’ matters that we are permitted to raise.</a:t>
            </a:r>
          </a:p>
          <a:p>
            <a:endParaRPr lang="en-GB" sz="1100" baseline="0" dirty="0"/>
          </a:p>
          <a:p>
            <a:r>
              <a:rPr lang="en-GB" sz="1100" baseline="0" dirty="0"/>
              <a:t>The certificate box is only completed if we have had to issue an interim report before we are able to certify completion of our work.</a:t>
            </a:r>
          </a:p>
          <a:p>
            <a:endParaRPr lang="en-GB" sz="1100" baseline="0" dirty="0"/>
          </a:p>
          <a:p>
            <a:r>
              <a:rPr lang="en-GB" sz="1100" baseline="0" dirty="0"/>
              <a:t>We would expect authorities to discuss the matters raised in the meeting following the receipt of the signed AGAR. </a:t>
            </a:r>
          </a:p>
          <a:p>
            <a:endParaRPr lang="en-GB" sz="1100" baseline="0" dirty="0"/>
          </a:p>
          <a:p>
            <a:r>
              <a:rPr lang="en-GB" sz="1100" baseline="0" dirty="0"/>
              <a:t>NB: Matters raised in section 3 have no impact on a smaller authority’s ability to certify itself exempt in the following year. A statutory recommendation does, but this is issued in the form of a letter, copied to the secretary of state and requires a public meeting to be held to discuss the recommendation.</a:t>
            </a:r>
            <a:endParaRPr lang="en-GB" sz="1100"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12</a:t>
            </a:fld>
            <a:endParaRPr lang="en-US"/>
          </a:p>
        </p:txBody>
      </p:sp>
    </p:spTree>
    <p:extLst>
      <p:ext uri="{BB962C8B-B14F-4D97-AF65-F5344CB8AC3E}">
        <p14:creationId xmlns:p14="http://schemas.microsoft.com/office/powerpoint/2010/main" val="2479540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5488" y="4748809"/>
            <a:ext cx="5414961" cy="4930748"/>
          </a:xfrm>
        </p:spPr>
        <p:txBody>
          <a:bodyPr>
            <a:normAutofit fontScale="55000" lnSpcReduction="20000"/>
          </a:bodyPr>
          <a:lstStyle/>
          <a:p>
            <a:r>
              <a:rPr lang="en-GB" sz="1800" dirty="0"/>
              <a:t>There are 5 types of external auditor report which increase in level of concern regarding the issues raised from top to bottom.</a:t>
            </a:r>
          </a:p>
          <a:p>
            <a:endParaRPr lang="en-GB" sz="1800" dirty="0"/>
          </a:p>
          <a:p>
            <a:r>
              <a:rPr lang="en-GB" sz="1800" dirty="0"/>
              <a:t>The ‘other’ matters that we raise have no impact on the opinion but are matters that, if not addressed by the smaller authority, may in future lead to an ‘except for’ opinion </a:t>
            </a:r>
            <a:r>
              <a:rPr lang="en-GB" sz="1800" baseline="0" dirty="0"/>
              <a:t>– usually re governance weaknesses or potential areas of non-compliance with the Regulations for next year’s AGAR, e.g. issues regarding </a:t>
            </a:r>
            <a:r>
              <a:rPr lang="en-GB" sz="1800" u="sng" baseline="0" dirty="0"/>
              <a:t>current</a:t>
            </a:r>
            <a:r>
              <a:rPr lang="en-GB" sz="1800" baseline="0" dirty="0"/>
              <a:t> year public rights provision</a:t>
            </a:r>
            <a:r>
              <a:rPr lang="en-GB" sz="1800" dirty="0"/>
              <a:t>.</a:t>
            </a:r>
          </a:p>
          <a:p>
            <a:endParaRPr lang="en-GB" sz="1800" dirty="0"/>
          </a:p>
          <a:p>
            <a:r>
              <a:rPr lang="en-GB" sz="1800" dirty="0"/>
              <a:t>‘Except for’ matters are raised for a number of reasons.</a:t>
            </a:r>
            <a:r>
              <a:rPr lang="en-GB" sz="1800" baseline="0" dirty="0"/>
              <a:t> They </a:t>
            </a:r>
            <a:r>
              <a:rPr lang="en-GB" sz="1800" dirty="0"/>
              <a:t>may indicate that the authority has not met its statutory responsibilities, including the requirements for signing and approval, errors in the figures, not ticking ‘No’ to an</a:t>
            </a:r>
            <a:r>
              <a:rPr lang="en-GB" sz="1800" baseline="0" dirty="0"/>
              <a:t> assertion that should have been answered that way,</a:t>
            </a:r>
            <a:r>
              <a:rPr lang="en-GB" sz="1800" dirty="0"/>
              <a:t> for</a:t>
            </a:r>
            <a:r>
              <a:rPr lang="en-GB" sz="1800" baseline="0" dirty="0"/>
              <a:t> example</a:t>
            </a:r>
            <a:r>
              <a:rPr lang="en-GB" sz="1800" dirty="0"/>
              <a:t> in relation to not having an independent internal auditor during the year, correct provision for public rights during the year, i.e. </a:t>
            </a:r>
            <a:r>
              <a:rPr lang="en-GB" sz="1800" b="1" dirty="0"/>
              <a:t>in relation to the 18/19 AGAR</a:t>
            </a:r>
            <a:r>
              <a:rPr lang="en-GB" sz="1800" baseline="0" dirty="0"/>
              <a:t>; or may indicate that the figures in Section 2 have not been prepared in accordance with proper practices, for example if the bank reconciliation does not support the figures in Section 2, the Section 2 figures do not add up, the prior year external auditor adjustments have not been made; or they may indicate that Section 1 or the AIAR have not been completed.</a:t>
            </a:r>
          </a:p>
          <a:p>
            <a:endParaRPr lang="en-GB" sz="1800" baseline="0" dirty="0"/>
          </a:p>
          <a:p>
            <a:r>
              <a:rPr lang="en-GB" sz="1800" baseline="0" dirty="0"/>
              <a:t>The implication of receiving a report including ‘except for’ matters, apart from the obvious impact of the reported matters when publishing the signed AGAR, is that the following year the authority may be required to demonstrate the action taken to address the issues raised. Thus there may be extra work involved for the clerk during the preparation for the review. SAAA requires us to provide details of all ‘except for’ opinions and ‘other’ matters by county area.</a:t>
            </a:r>
          </a:p>
          <a:p>
            <a:endParaRPr lang="en-GB" sz="1800" baseline="0" dirty="0"/>
          </a:p>
          <a:p>
            <a:pPr defTabSz="921990"/>
            <a:r>
              <a:rPr lang="en-GB" sz="1800" baseline="0" dirty="0"/>
              <a:t>Any error made on the AGAR leads to an ‘except for’ matter, although we do have a tolerance threshold for reporting very minor errors. </a:t>
            </a:r>
            <a:r>
              <a:rPr lang="en-GB" sz="1800" b="1" baseline="0" dirty="0"/>
              <a:t>We do not send AGARs back for amendment as a rule</a:t>
            </a:r>
            <a:r>
              <a:rPr lang="en-GB" sz="1800" baseline="0" dirty="0"/>
              <a:t>, we follow the National Audit Office (NAO) expectation which is that the submitted AGAR should be correct and we issue our report on the submitted version. </a:t>
            </a:r>
          </a:p>
          <a:p>
            <a:endParaRPr lang="en-GB" sz="1800" baseline="0" dirty="0"/>
          </a:p>
          <a:p>
            <a:r>
              <a:rPr lang="en-GB" sz="1800" baseline="0" dirty="0"/>
              <a:t>A statutory recommendation or public interest report is exceptional. They are issued if authorities fail to prepare an AGAR at all or if review work or work done as a result of challenge correspondence (usually an objection to the accounts) has uncovered an issue that we believe should be publicised more widely, for example if a authority acts outside of its statutory powers.</a:t>
            </a:r>
            <a:endParaRPr lang="en-GB" sz="1100" b="1" dirty="0"/>
          </a:p>
          <a:p>
            <a:endParaRPr lang="en-GB" dirty="0"/>
          </a:p>
          <a:p>
            <a:endParaRPr lang="en-GB"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13</a:t>
            </a:fld>
            <a:endParaRPr lang="en-US"/>
          </a:p>
        </p:txBody>
      </p:sp>
    </p:spTree>
    <p:extLst>
      <p:ext uri="{BB962C8B-B14F-4D97-AF65-F5344CB8AC3E}">
        <p14:creationId xmlns:p14="http://schemas.microsoft.com/office/powerpoint/2010/main" val="2560265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Arial" charset="0"/>
                <a:ea typeface="ＭＳ Ｐゴシック" pitchFamily="16" charset="-128"/>
                <a:cs typeface="+mn-cs"/>
              </a:rPr>
              <a:t>Instruction emails sent in batches over 4 days</a:t>
            </a:r>
          </a:p>
          <a:p>
            <a:pPr lvl="0"/>
            <a:r>
              <a:rPr lang="en-GB" sz="1200" kern="1200" dirty="0">
                <a:solidFill>
                  <a:schemeClr val="tx1"/>
                </a:solidFill>
                <a:effectLst/>
                <a:latin typeface="Arial" charset="0"/>
                <a:ea typeface="ＭＳ Ｐゴシック" pitchFamily="16" charset="-128"/>
                <a:cs typeface="+mn-cs"/>
              </a:rPr>
              <a:t>Acknowledgement emails – especially querying possible exemption option</a:t>
            </a:r>
          </a:p>
          <a:p>
            <a:pPr lvl="0"/>
            <a:r>
              <a:rPr lang="en-GB" sz="1200" kern="1200" dirty="0">
                <a:solidFill>
                  <a:schemeClr val="tx1"/>
                </a:solidFill>
                <a:effectLst/>
                <a:latin typeface="Arial" charset="0"/>
                <a:ea typeface="ＭＳ Ｐゴシック" pitchFamily="16" charset="-128"/>
                <a:cs typeface="+mn-cs"/>
              </a:rPr>
              <a:t>Lower percentage required qualification – 28% (PY 35%)</a:t>
            </a:r>
          </a:p>
          <a:p>
            <a:pPr lvl="0"/>
            <a:r>
              <a:rPr lang="en-GB" sz="1200" kern="1200" dirty="0">
                <a:solidFill>
                  <a:schemeClr val="tx1"/>
                </a:solidFill>
                <a:effectLst/>
                <a:latin typeface="Arial" charset="0"/>
                <a:ea typeface="ＭＳ Ｐゴシック" pitchFamily="16" charset="-128"/>
                <a:cs typeface="+mn-cs"/>
              </a:rPr>
              <a:t>Having a later submission date – although many missed the deadline because they didn’t want to submit their AGAR until the deadline and therefore forgot about it – please submit as soon as possible – we work through the AGARs in order of receipt</a:t>
            </a:r>
          </a:p>
          <a:p>
            <a:endParaRPr lang="en-GB" dirty="0"/>
          </a:p>
        </p:txBody>
      </p:sp>
      <p:sp>
        <p:nvSpPr>
          <p:cNvPr id="4" name="Slide Number Placeholder 3"/>
          <p:cNvSpPr>
            <a:spLocks noGrp="1"/>
          </p:cNvSpPr>
          <p:nvPr>
            <p:ph type="sldNum" sz="quarter" idx="5"/>
          </p:nvPr>
        </p:nvSpPr>
        <p:spPr/>
        <p:txBody>
          <a:bodyPr/>
          <a:lstStyle/>
          <a:p>
            <a:fld id="{83A45AF8-E7A6-491F-8406-C9293243A41D}" type="slidenum">
              <a:rPr lang="en-US" smtClean="0"/>
              <a:pPr/>
              <a:t>14</a:t>
            </a:fld>
            <a:endParaRPr lang="en-US"/>
          </a:p>
        </p:txBody>
      </p:sp>
    </p:spTree>
    <p:extLst>
      <p:ext uri="{BB962C8B-B14F-4D97-AF65-F5344CB8AC3E}">
        <p14:creationId xmlns:p14="http://schemas.microsoft.com/office/powerpoint/2010/main" val="1437158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0" dirty="0"/>
              <a:t>We have included common errors and misunderstandings in the Appendices to our instructions this year which we hope you will find useful</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1" dirty="0"/>
              <a:t>Publication queries</a:t>
            </a:r>
          </a:p>
          <a:p>
            <a:r>
              <a:rPr lang="en-GB" sz="1200" kern="1200" dirty="0">
                <a:solidFill>
                  <a:schemeClr val="tx1"/>
                </a:solidFill>
                <a:effectLst/>
                <a:latin typeface="Arial" charset="0"/>
                <a:ea typeface="ＭＳ Ｐゴシック" pitchFamily="16" charset="-128"/>
                <a:cs typeface="+mn-cs"/>
              </a:rPr>
              <a:t>Regarding publication requirements, the only statutory requirement is to publish on a website (except for parish meetings without a website). Therefore we only report on those that we are aware of that do not meet this statutory requirement. </a:t>
            </a:r>
          </a:p>
          <a:p>
            <a:r>
              <a:rPr lang="en-GB" sz="1200" kern="1200" dirty="0">
                <a:solidFill>
                  <a:schemeClr val="tx1"/>
                </a:solidFill>
                <a:effectLst/>
                <a:latin typeface="Arial" charset="0"/>
                <a:ea typeface="ＭＳ Ｐゴシック" pitchFamily="16" charset="-128"/>
                <a:cs typeface="+mn-cs"/>
              </a:rPr>
              <a:t> </a:t>
            </a:r>
          </a:p>
          <a:p>
            <a:r>
              <a:rPr lang="en-GB" sz="1200" kern="1200" dirty="0">
                <a:solidFill>
                  <a:schemeClr val="tx1"/>
                </a:solidFill>
                <a:effectLst/>
                <a:latin typeface="Arial" charset="0"/>
                <a:ea typeface="ＭＳ Ｐゴシック" pitchFamily="16" charset="-128"/>
                <a:cs typeface="+mn-cs"/>
              </a:rPr>
              <a:t>In terms of notice board publication, we are of the opinion that this is a ‘bonus’ – there are large numbers of interested residents who don’t wish to access the information via a website; so although it is not a requirement, it may be regarded as a public service to provide the information outside of the internet. Obviously the amount of information on the noticeboard would not be subject to our scrutiny or comment if the website publication requirements are met.</a:t>
            </a:r>
          </a:p>
          <a:p>
            <a:r>
              <a:rPr lang="en-GB" sz="1200" kern="1200" dirty="0">
                <a:solidFill>
                  <a:schemeClr val="tx1"/>
                </a:solidFill>
                <a:effectLst/>
                <a:latin typeface="Arial" charset="0"/>
                <a:ea typeface="ＭＳ Ｐゴシック" pitchFamily="16" charset="-128"/>
                <a:cs typeface="+mn-cs"/>
              </a:rPr>
              <a:t> </a:t>
            </a:r>
          </a:p>
          <a:p>
            <a:r>
              <a:rPr lang="en-GB" sz="1200" kern="1200" dirty="0">
                <a:solidFill>
                  <a:schemeClr val="tx1"/>
                </a:solidFill>
                <a:effectLst/>
                <a:latin typeface="Arial" charset="0"/>
                <a:ea typeface="ＭＳ Ｐゴシック" pitchFamily="16" charset="-128"/>
                <a:cs typeface="+mn-cs"/>
              </a:rPr>
              <a:t>A note about the </a:t>
            </a:r>
            <a:r>
              <a:rPr lang="en-GB" sz="1200" b="1" kern="1200" dirty="0">
                <a:solidFill>
                  <a:schemeClr val="tx1"/>
                </a:solidFill>
                <a:effectLst/>
                <a:latin typeface="Arial" charset="0"/>
                <a:ea typeface="ＭＳ Ｐゴシック" pitchFamily="16" charset="-128"/>
                <a:cs typeface="+mn-cs"/>
              </a:rPr>
              <a:t>Notice of Conclusion </a:t>
            </a:r>
            <a:r>
              <a:rPr lang="en-GB" sz="1200" kern="1200" dirty="0">
                <a:solidFill>
                  <a:schemeClr val="tx1"/>
                </a:solidFill>
                <a:effectLst/>
                <a:latin typeface="Arial" charset="0"/>
                <a:ea typeface="ＭＳ Ｐゴシック" pitchFamily="16" charset="-128"/>
                <a:cs typeface="+mn-cs"/>
              </a:rPr>
              <a:t>– when the statute and regulations were drafted in 2014/15, the drafters did not include a requirement for the length of time that the Notice must be published for. We often get queries about this; so although most will have a specific area of the website for AGAR and accounts related items and keep the information published ad infinitum, there is no requirement for it to be publicly accessible for 5 years like there is for the AGAR and our report and certificate. The ‘old’ rules were 14 days; but it is up to the authority to make this decision.</a:t>
            </a:r>
          </a:p>
          <a:p>
            <a:endParaRPr lang="en-GB" sz="1200" kern="1200" dirty="0">
              <a:solidFill>
                <a:schemeClr val="tx1"/>
              </a:solidFill>
              <a:effectLst/>
              <a:latin typeface="Arial" charset="0"/>
              <a:ea typeface="ＭＳ Ｐゴシック" pitchFamily="16" charset="-128"/>
              <a:cs typeface="+mn-cs"/>
            </a:endParaRPr>
          </a:p>
          <a:p>
            <a:r>
              <a:rPr lang="en-GB" sz="1200" b="1" kern="1200" dirty="0">
                <a:solidFill>
                  <a:schemeClr val="tx1"/>
                </a:solidFill>
                <a:effectLst/>
                <a:latin typeface="Arial" charset="0"/>
                <a:ea typeface="ＭＳ Ｐゴシック" pitchFamily="16" charset="-128"/>
                <a:cs typeface="+mn-cs"/>
              </a:rPr>
              <a:t>Fees:</a:t>
            </a:r>
            <a:r>
              <a:rPr lang="en-GB" sz="1200" kern="1200" dirty="0">
                <a:solidFill>
                  <a:schemeClr val="tx1"/>
                </a:solidFill>
                <a:effectLst/>
                <a:latin typeface="Arial" charset="0"/>
                <a:ea typeface="ＭＳ Ｐゴシック" pitchFamily="16" charset="-128"/>
                <a:cs typeface="+mn-cs"/>
              </a:rPr>
              <a:t> These depend on the income/expenditure banding that the authority falls in for the year in question – here is the link to the Scale of Fees set by SAAA </a:t>
            </a:r>
            <a:r>
              <a:rPr lang="en-GB" sz="1200" u="sng" kern="1200" dirty="0">
                <a:solidFill>
                  <a:schemeClr val="tx1"/>
                </a:solidFill>
                <a:effectLst/>
                <a:latin typeface="Arial" charset="0"/>
                <a:ea typeface="ＭＳ Ｐゴシック" pitchFamily="16" charset="-128"/>
                <a:cs typeface="+mn-cs"/>
                <a:hlinkClick r:id="rId3"/>
              </a:rPr>
              <a:t>https://www.localaudits.co.uk/fees.html</a:t>
            </a:r>
            <a:r>
              <a:rPr lang="en-GB" sz="1200" kern="1200" dirty="0">
                <a:solidFill>
                  <a:schemeClr val="tx1"/>
                </a:solidFill>
                <a:effectLst/>
                <a:latin typeface="Arial" charset="0"/>
                <a:ea typeface="ＭＳ Ｐゴシック" pitchFamily="16" charset="-128"/>
                <a:cs typeface="+mn-cs"/>
              </a:rPr>
              <a:t> SAAA have also set the charges for chaser letters/statutory recommendations and PIRs for non-response and hourly rates for challenge work.</a:t>
            </a:r>
          </a:p>
          <a:p>
            <a:r>
              <a:rPr lang="en-GB" sz="1200" kern="1200" dirty="0">
                <a:solidFill>
                  <a:schemeClr val="tx1"/>
                </a:solidFill>
                <a:effectLst/>
                <a:latin typeface="Arial" charset="0"/>
                <a:ea typeface="ＭＳ Ｐゴシック" pitchFamily="16" charset="-128"/>
                <a:cs typeface="+mn-cs"/>
              </a:rPr>
              <a:t> </a:t>
            </a:r>
          </a:p>
          <a:p>
            <a:r>
              <a:rPr lang="en-GB" sz="1200" b="1" kern="1200" dirty="0">
                <a:solidFill>
                  <a:schemeClr val="tx1"/>
                </a:solidFill>
                <a:effectLst/>
                <a:latin typeface="Arial" charset="0"/>
                <a:ea typeface="ＭＳ Ｐゴシック" pitchFamily="16" charset="-128"/>
                <a:cs typeface="+mn-cs"/>
              </a:rPr>
              <a:t>Asset valuations:</a:t>
            </a:r>
            <a:r>
              <a:rPr lang="en-GB" sz="1200" kern="1200" dirty="0">
                <a:solidFill>
                  <a:schemeClr val="tx1"/>
                </a:solidFill>
                <a:effectLst/>
                <a:latin typeface="Arial" charset="0"/>
                <a:ea typeface="ＭＳ Ｐゴシック" pitchFamily="16" charset="-128"/>
                <a:cs typeface="+mn-cs"/>
              </a:rPr>
              <a:t> queries are referred to the PG.</a:t>
            </a:r>
          </a:p>
          <a:p>
            <a:r>
              <a:rPr lang="en-GB" sz="1200" kern="1200" dirty="0">
                <a:solidFill>
                  <a:schemeClr val="tx1"/>
                </a:solidFill>
                <a:effectLst/>
                <a:latin typeface="Arial" charset="0"/>
                <a:ea typeface="ＭＳ Ｐゴシック" pitchFamily="16" charset="-128"/>
                <a:cs typeface="+mn-cs"/>
              </a:rPr>
              <a:t> </a:t>
            </a:r>
          </a:p>
          <a:p>
            <a:r>
              <a:rPr lang="en-GB" sz="1200" b="1" kern="1200" dirty="0">
                <a:solidFill>
                  <a:schemeClr val="tx1"/>
                </a:solidFill>
                <a:effectLst/>
                <a:latin typeface="Arial" charset="0"/>
                <a:ea typeface="ＭＳ Ｐゴシック" pitchFamily="16" charset="-128"/>
                <a:cs typeface="+mn-cs"/>
              </a:rPr>
              <a:t>Joint committees:</a:t>
            </a:r>
            <a:r>
              <a:rPr lang="en-GB" sz="1200" kern="1200" dirty="0">
                <a:solidFill>
                  <a:schemeClr val="tx1"/>
                </a:solidFill>
                <a:effectLst/>
                <a:latin typeface="Arial" charset="0"/>
                <a:ea typeface="ＭＳ Ｐゴシック" pitchFamily="16" charset="-128"/>
                <a:cs typeface="+mn-cs"/>
              </a:rPr>
              <a:t> we still occasionally find councils where joint committee income and expenditure has not been correctly treated – it must be apportioned between the relevant councils as per the PG – this treatment has not changed since JCs came out of the limited assurance regime.</a:t>
            </a:r>
          </a:p>
          <a:p>
            <a:r>
              <a:rPr lang="en-GB" sz="1200" kern="1200" dirty="0">
                <a:solidFill>
                  <a:schemeClr val="tx1"/>
                </a:solidFill>
                <a:effectLst/>
                <a:latin typeface="Arial" charset="0"/>
                <a:ea typeface="ＭＳ Ｐゴシック" pitchFamily="16" charset="-128"/>
                <a:cs typeface="+mn-cs"/>
              </a:rPr>
              <a:t> </a:t>
            </a:r>
          </a:p>
          <a:p>
            <a:r>
              <a:rPr lang="en-GB" sz="1200" b="1" kern="1200" dirty="0">
                <a:solidFill>
                  <a:schemeClr val="tx1"/>
                </a:solidFill>
                <a:effectLst/>
                <a:latin typeface="Arial" charset="0"/>
                <a:ea typeface="ＭＳ Ｐゴシック" pitchFamily="16" charset="-128"/>
                <a:cs typeface="+mn-cs"/>
              </a:rPr>
              <a:t>Funding to churches:</a:t>
            </a:r>
            <a:r>
              <a:rPr lang="en-GB" sz="1200" kern="1200" dirty="0">
                <a:solidFill>
                  <a:schemeClr val="tx1"/>
                </a:solidFill>
                <a:effectLst/>
                <a:latin typeface="Arial" charset="0"/>
                <a:ea typeface="ＭＳ Ｐゴシック" pitchFamily="16" charset="-128"/>
                <a:cs typeface="+mn-cs"/>
              </a:rPr>
              <a:t> </a:t>
            </a:r>
            <a:r>
              <a:rPr lang="en-US" sz="1200" kern="1200" dirty="0">
                <a:solidFill>
                  <a:schemeClr val="tx1"/>
                </a:solidFill>
                <a:effectLst/>
                <a:latin typeface="Arial" charset="0"/>
                <a:ea typeface="ＭＳ Ｐゴシック" pitchFamily="16" charset="-128"/>
                <a:cs typeface="+mn-cs"/>
              </a:rPr>
              <a:t>as external auditors, we cannot provide advice on this; however, please see below an extract from a recent MHCLG letter sent to NALC, which we are allowed to share in respect of this 'hot topic':</a:t>
            </a:r>
            <a:endParaRPr lang="en-GB" sz="1200" kern="1200" dirty="0">
              <a:solidFill>
                <a:schemeClr val="tx1"/>
              </a:solidFill>
              <a:effectLst/>
              <a:latin typeface="Arial" charset="0"/>
              <a:ea typeface="ＭＳ Ｐゴシック" pitchFamily="16" charset="-128"/>
              <a:cs typeface="+mn-cs"/>
            </a:endParaRPr>
          </a:p>
          <a:p>
            <a:r>
              <a:rPr lang="en-US" sz="1200"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“First of all I should </a:t>
            </a:r>
            <a:r>
              <a:rPr lang="en-US" sz="1200" i="1" kern="1200" dirty="0" err="1">
                <a:solidFill>
                  <a:schemeClr val="tx1"/>
                </a:solidFill>
                <a:effectLst/>
                <a:latin typeface="Arial" charset="0"/>
                <a:ea typeface="ＭＳ Ｐゴシック" pitchFamily="16" charset="-128"/>
                <a:cs typeface="+mn-cs"/>
              </a:rPr>
              <a:t>emphasise</a:t>
            </a:r>
            <a:r>
              <a:rPr lang="en-US" sz="1200" i="1" kern="1200" dirty="0">
                <a:solidFill>
                  <a:schemeClr val="tx1"/>
                </a:solidFill>
                <a:effectLst/>
                <a:latin typeface="Arial" charset="0"/>
                <a:ea typeface="ＭＳ Ｐゴシック" pitchFamily="16" charset="-128"/>
                <a:cs typeface="+mn-cs"/>
              </a:rPr>
              <a:t> that the Department is unable to give an authoritative interpretation of the legislation concerned, as only the courts are empowered to do this. However, you may find the informal comments provided below helpful.</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The Local Government Act 1894 was intended to provide a clear separation between parochial church councils and newly created civil parishes. As such, there was an expectation that the Church congregation, supplemented by the national Church, would provide for the maintenance and upkeep of church property and grounds. As time has passed, large parts of that Act have been superseded, although the general principle of separation between the two remains, in my view, correct. Separate provision exists for parish councils to maintain closed churchyards, but the overall expectation is that the church should provide for the upkeep of its property.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Following recommendations by the English Churches and Cathedrals Sustainability Review Task Force, a 2017 Department of Culture, Media and Sport (DCMS) consultation sought to explore barriers to church funding and support, and the 1894 Act was proposed as such a barrier. Since then, your </a:t>
            </a:r>
            <a:r>
              <a:rPr lang="en-US" sz="1200" i="1" kern="1200" dirty="0" err="1">
                <a:solidFill>
                  <a:schemeClr val="tx1"/>
                </a:solidFill>
                <a:effectLst/>
                <a:latin typeface="Arial" charset="0"/>
                <a:ea typeface="ＭＳ Ｐゴシック" pitchFamily="16" charset="-128"/>
                <a:cs typeface="+mn-cs"/>
              </a:rPr>
              <a:t>organisation</a:t>
            </a:r>
            <a:r>
              <a:rPr lang="en-US" sz="1200" i="1" kern="1200" dirty="0">
                <a:solidFill>
                  <a:schemeClr val="tx1"/>
                </a:solidFill>
                <a:effectLst/>
                <a:latin typeface="Arial" charset="0"/>
                <a:ea typeface="ＭＳ Ｐゴシック" pitchFamily="16" charset="-128"/>
                <a:cs typeface="+mn-cs"/>
              </a:rPr>
              <a:t> has published advice suggesting that that the 1894 Act prevents parish councils from maintaining or improving, or contributing to the improvement and maintenance of, ecclesiastical buildings.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Whilst we would agree informally that the1894 Act would prevent parishes from directly maintaining or improving such buildings, informally we believe that other powers available to parish councils would permit them to contribute to the maintenance of such buildings, if it were within their local communities’ interest to do so. Section133 of the Local Government Act 1972 and Section19 of the Local Government (Miscellaneous Provisions) Act 1976 are powers which are not liable to be affected by the interpretation of earlier legislation. At this time, we have no plans to repeal the 1894 Act, however we understand that DCMS is looking to publish further guidance on this matter later this year.</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US" sz="1200" i="1" kern="1200" dirty="0">
                <a:solidFill>
                  <a:schemeClr val="tx1"/>
                </a:solidFill>
                <a:effectLst/>
                <a:latin typeface="Arial" charset="0"/>
                <a:ea typeface="ＭＳ Ｐゴシック" pitchFamily="16" charset="-128"/>
                <a:cs typeface="+mn-cs"/>
              </a:rPr>
              <a:t>I would </a:t>
            </a:r>
            <a:r>
              <a:rPr lang="en-US" sz="1200" i="1" kern="1200" dirty="0" err="1">
                <a:solidFill>
                  <a:schemeClr val="tx1"/>
                </a:solidFill>
                <a:effectLst/>
                <a:latin typeface="Arial" charset="0"/>
                <a:ea typeface="ＭＳ Ｐゴシック" pitchFamily="16" charset="-128"/>
                <a:cs typeface="+mn-cs"/>
              </a:rPr>
              <a:t>emphasise</a:t>
            </a:r>
            <a:r>
              <a:rPr lang="en-US" sz="1200" i="1" kern="1200" dirty="0">
                <a:solidFill>
                  <a:schemeClr val="tx1"/>
                </a:solidFill>
                <a:effectLst/>
                <a:latin typeface="Arial" charset="0"/>
                <a:ea typeface="ＭＳ Ｐゴシック" pitchFamily="16" charset="-128"/>
                <a:cs typeface="+mn-cs"/>
              </a:rPr>
              <a:t> that the parish council should seek to ensure that any such contribution would both serve the best interests of their local community and would not be likely to result in an increase to the precept, especially given that many parishes are already under financial pressure to take on services from principal councils in their area.”</a:t>
            </a:r>
            <a:endParaRPr lang="en-GB" sz="1200" kern="1200" dirty="0">
              <a:solidFill>
                <a:schemeClr val="tx1"/>
              </a:solidFill>
              <a:effectLst/>
              <a:latin typeface="Arial" charset="0"/>
              <a:ea typeface="ＭＳ Ｐゴシック" pitchFamily="16" charset="-128"/>
              <a:cs typeface="+mn-cs"/>
            </a:endParaRPr>
          </a:p>
          <a:p>
            <a:r>
              <a:rPr lang="en-US" sz="1200"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GB" sz="1200" kern="1200" dirty="0">
                <a:solidFill>
                  <a:schemeClr val="tx1"/>
                </a:solidFill>
                <a:effectLst/>
                <a:latin typeface="Arial" charset="0"/>
                <a:ea typeface="ＭＳ Ｐゴシック" pitchFamily="16" charset="-128"/>
                <a:cs typeface="+mn-cs"/>
              </a:rPr>
              <a:t>Since there is no defined legal ruling against such assistance, the advice that we have received is that we cannot regard such expenditure as definitely unlawful.</a:t>
            </a:r>
          </a:p>
          <a:p>
            <a:r>
              <a:rPr lang="en-US" sz="1200" kern="1200" dirty="0">
                <a:solidFill>
                  <a:schemeClr val="tx1"/>
                </a:solidFill>
                <a:effectLst/>
                <a:latin typeface="Arial" charset="0"/>
                <a:ea typeface="ＭＳ Ｐゴシック" pitchFamily="16" charset="-128"/>
                <a:cs typeface="+mn-cs"/>
              </a:rPr>
              <a:t> </a:t>
            </a:r>
            <a:endParaRPr lang="en-GB" sz="1200" kern="1200" dirty="0">
              <a:solidFill>
                <a:schemeClr val="tx1"/>
              </a:solidFill>
              <a:effectLst/>
              <a:latin typeface="Arial" charset="0"/>
              <a:ea typeface="ＭＳ Ｐゴシック" pitchFamily="16" charset="-128"/>
              <a:cs typeface="+mn-cs"/>
            </a:endParaRPr>
          </a:p>
          <a:p>
            <a:r>
              <a:rPr lang="en-GB" sz="1200" b="1" kern="1200" dirty="0">
                <a:solidFill>
                  <a:schemeClr val="tx1"/>
                </a:solidFill>
                <a:effectLst/>
                <a:latin typeface="Arial" charset="0"/>
                <a:ea typeface="ＭＳ Ｐゴシック" pitchFamily="16" charset="-128"/>
                <a:cs typeface="+mn-cs"/>
              </a:rPr>
              <a:t>Understanding of ‘exempt authority’:</a:t>
            </a:r>
            <a:r>
              <a:rPr lang="en-GB" sz="1200" kern="1200" dirty="0">
                <a:solidFill>
                  <a:schemeClr val="tx1"/>
                </a:solidFill>
                <a:effectLst/>
                <a:latin typeface="Arial" charset="0"/>
                <a:ea typeface="ＭＳ Ｐゴシック" pitchFamily="16" charset="-128"/>
                <a:cs typeface="+mn-cs"/>
              </a:rPr>
              <a:t> we are still having to often explain that the only exemption is from our review, all other statutory requirements remain. </a:t>
            </a:r>
          </a:p>
          <a:p>
            <a:endParaRPr lang="en-GB" sz="1200" kern="1200" dirty="0">
              <a:solidFill>
                <a:schemeClr val="tx1"/>
              </a:solidFill>
              <a:effectLst/>
              <a:latin typeface="Arial" charset="0"/>
              <a:ea typeface="ＭＳ Ｐゴシック" pitchFamily="16" charset="-128"/>
              <a:cs typeface="+mn-cs"/>
            </a:endParaRPr>
          </a:p>
          <a:p>
            <a:endParaRPr lang="en-GB" dirty="0"/>
          </a:p>
        </p:txBody>
      </p:sp>
      <p:sp>
        <p:nvSpPr>
          <p:cNvPr id="4" name="Slide Number Placeholder 3"/>
          <p:cNvSpPr>
            <a:spLocks noGrp="1"/>
          </p:cNvSpPr>
          <p:nvPr>
            <p:ph type="sldNum" sz="quarter" idx="5"/>
          </p:nvPr>
        </p:nvSpPr>
        <p:spPr/>
        <p:txBody>
          <a:bodyPr/>
          <a:lstStyle/>
          <a:p>
            <a:fld id="{83A45AF8-E7A6-491F-8406-C9293243A41D}" type="slidenum">
              <a:rPr lang="en-US" smtClean="0"/>
              <a:pPr/>
              <a:t>15</a:t>
            </a:fld>
            <a:endParaRPr lang="en-US"/>
          </a:p>
        </p:txBody>
      </p:sp>
    </p:spTree>
    <p:extLst>
      <p:ext uri="{BB962C8B-B14F-4D97-AF65-F5344CB8AC3E}">
        <p14:creationId xmlns:p14="http://schemas.microsoft.com/office/powerpoint/2010/main" val="968648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5489" y="4422973"/>
            <a:ext cx="5515792" cy="5472608"/>
          </a:xfrm>
        </p:spPr>
        <p:txBody>
          <a:bodyPr/>
          <a:lstStyle/>
          <a:p>
            <a:pPr marR="0" lvl="0" algn="l" defTabSz="914400" rtl="0" eaLnBrk="1" fontAlgn="base" latinLnBrk="0" hangingPunct="1">
              <a:lnSpc>
                <a:spcPct val="100000"/>
              </a:lnSpc>
              <a:spcBef>
                <a:spcPct val="30000"/>
              </a:spcBef>
              <a:spcAft>
                <a:spcPct val="0"/>
              </a:spcAft>
              <a:buClrTx/>
              <a:buSzTx/>
              <a:tabLst/>
              <a:defRPr/>
            </a:pPr>
            <a:r>
              <a:rPr lang="en-GB" sz="1000" dirty="0"/>
              <a:t>Some smaller authorities expected the auditor to notify them of exemption from the regime – it is the smaller authorities who must claim exemption from the regime, where no exemption is claimed the authority will remain subject to a limited assurance review</a:t>
            </a:r>
          </a:p>
          <a:p>
            <a:pPr marR="0" lvl="0" algn="l" defTabSz="914400" rtl="0" eaLnBrk="1" fontAlgn="base" latinLnBrk="0" hangingPunct="1">
              <a:lnSpc>
                <a:spcPct val="100000"/>
              </a:lnSpc>
              <a:spcBef>
                <a:spcPct val="30000"/>
              </a:spcBef>
              <a:spcAft>
                <a:spcPct val="0"/>
              </a:spcAft>
              <a:buClrTx/>
              <a:buSzTx/>
              <a:tabLst/>
              <a:defRPr/>
            </a:pPr>
            <a:endParaRPr lang="en-GB" sz="1000" dirty="0"/>
          </a:p>
          <a:p>
            <a:r>
              <a:rPr lang="en-GB" sz="1000" dirty="0"/>
              <a:t>Exempt authorities sending in AGAR &amp; supporting documents with an exemption certificate – we only require an exemption certificate – please only send the documentation requested</a:t>
            </a:r>
          </a:p>
          <a:p>
            <a:pPr marL="0" marR="0" lvl="0" indent="0" algn="l" defTabSz="921990" rtl="0" eaLnBrk="1" fontAlgn="base" latinLnBrk="0" hangingPunct="1">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ＭＳ Ｐゴシック" pitchFamily="16" charset="-128"/>
              <a:cs typeface="+mn-cs"/>
            </a:endParaRPr>
          </a:p>
          <a:p>
            <a:pPr marL="0" marR="0" lvl="0" indent="0" algn="l" defTabSz="92199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pitchFamily="16" charset="-128"/>
                <a:cs typeface="+mn-cs"/>
              </a:rPr>
              <a:t>Incorrect omission of items when calculating total income and expenditure for exemption certificate, e.g. loans received/grants received and spent in year/non-precept income/expenditure from reserves; </a:t>
            </a:r>
          </a:p>
          <a:p>
            <a:pPr marL="0" marR="0" lvl="0" indent="0" algn="l" defTabSz="921990" rtl="0" eaLnBrk="1" fontAlgn="base" latinLnBrk="0" hangingPunct="1">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ＭＳ Ｐゴシック" pitchFamily="16" charset="-128"/>
              <a:cs typeface="+mn-cs"/>
            </a:endParaRPr>
          </a:p>
          <a:p>
            <a:pPr marL="0" marR="0" lvl="0" indent="0" algn="l" defTabSz="92199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pitchFamily="16" charset="-128"/>
                <a:cs typeface="+mn-cs"/>
              </a:rPr>
              <a:t>Wrongful exemption claims.  </a:t>
            </a:r>
            <a:r>
              <a:rPr lang="en-GB" dirty="0"/>
              <a:t>Where we discover in a subsequent year that the £25,000 income/expenditure limits have been breached in a year where exemption was claimed, a PIR will be issued using our additional powers in the year the breach is discovered.  5 were issued in 2018/19</a:t>
            </a:r>
            <a:r>
              <a:rPr lang="en-GB" sz="1200" kern="1200" dirty="0">
                <a:solidFill>
                  <a:schemeClr val="tx1"/>
                </a:solidFill>
                <a:effectLst/>
                <a:latin typeface="Arial" charset="0"/>
                <a:ea typeface="ＭＳ Ｐゴシック" pitchFamily="16" charset="-128"/>
                <a:cs typeface="+mn-cs"/>
              </a:rPr>
              <a:t> in respect of exemption wrongfully claimed for 2017/18</a:t>
            </a:r>
          </a:p>
          <a:p>
            <a:pPr marL="0" marR="0" lvl="0" indent="0" algn="l" defTabSz="921990" rtl="0" eaLnBrk="1" fontAlgn="base" latinLnBrk="0" hangingPunct="1">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ＭＳ Ｐゴシック" pitchFamily="16" charset="-128"/>
              <a:cs typeface="+mn-cs"/>
            </a:endParaRPr>
          </a:p>
          <a:p>
            <a:pPr defTabSz="921990">
              <a:defRPr/>
            </a:pPr>
            <a:r>
              <a:rPr lang="en-GB" sz="1000" dirty="0"/>
              <a:t>Queries from exempt authorities about where their external auditor report is – many emails and phone calls received in the autumn – if an authority has exempted itself from our review, we cannot do a review and have nothing to report.</a:t>
            </a:r>
          </a:p>
          <a:p>
            <a:pPr defTabSz="921990">
              <a:defRPr/>
            </a:pPr>
            <a:endParaRPr lang="en-GB" sz="1000" dirty="0"/>
          </a:p>
          <a:p>
            <a:r>
              <a:rPr lang="en-GB" sz="1000" dirty="0"/>
              <a:t>Queries regarding the fees charged – the standard</a:t>
            </a:r>
            <a:r>
              <a:rPr lang="en-GB" sz="1000" baseline="0" dirty="0"/>
              <a:t> fees are based on income and expenditure bandings, fees for chaser letters and statutory reports are still applied to non-responding exempt authorities – please see the SAAA website for a breakdown. This is the most common query once invoices have been sent out.</a:t>
            </a:r>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16</a:t>
            </a:fld>
            <a:endParaRPr lang="en-US"/>
          </a:p>
        </p:txBody>
      </p:sp>
    </p:spTree>
    <p:extLst>
      <p:ext uri="{BB962C8B-B14F-4D97-AF65-F5344CB8AC3E}">
        <p14:creationId xmlns:p14="http://schemas.microsoft.com/office/powerpoint/2010/main" val="4165660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5488" y="4498975"/>
            <a:ext cx="5414961" cy="5324598"/>
          </a:xfrm>
        </p:spPr>
        <p:txBody>
          <a:bodyPr/>
          <a:lstStyle/>
          <a:p>
            <a:pPr defTabSz="921990">
              <a:defRPr/>
            </a:pPr>
            <a:r>
              <a:rPr lang="en-GB" sz="1000" dirty="0"/>
              <a:t>Bank reconciliation – reconciling items </a:t>
            </a:r>
            <a:r>
              <a:rPr lang="en-GB" sz="1000" kern="1200" dirty="0">
                <a:solidFill>
                  <a:schemeClr val="tx1"/>
                </a:solidFill>
                <a:effectLst/>
                <a:latin typeface="Arial" charset="0"/>
                <a:ea typeface="ＭＳ Ｐゴシック" pitchFamily="16" charset="-128"/>
                <a:cs typeface="+mn-cs"/>
              </a:rPr>
              <a:t>were a big cause of matters raised last year, exacerbated by the 31</a:t>
            </a:r>
            <a:r>
              <a:rPr lang="en-GB" sz="1000" kern="1200" baseline="30000" dirty="0">
                <a:solidFill>
                  <a:schemeClr val="tx1"/>
                </a:solidFill>
                <a:effectLst/>
                <a:latin typeface="Arial" charset="0"/>
                <a:ea typeface="ＭＳ Ｐゴシック" pitchFamily="16" charset="-128"/>
                <a:cs typeface="+mn-cs"/>
              </a:rPr>
              <a:t>st</a:t>
            </a:r>
            <a:r>
              <a:rPr lang="en-GB" sz="1000" kern="1200" dirty="0">
                <a:solidFill>
                  <a:schemeClr val="tx1"/>
                </a:solidFill>
                <a:effectLst/>
                <a:latin typeface="Arial" charset="0"/>
                <a:ea typeface="ＭＳ Ｐゴシック" pitchFamily="16" charset="-128"/>
                <a:cs typeface="+mn-cs"/>
              </a:rPr>
              <a:t> March falling on a weekend. Often authorities </a:t>
            </a:r>
            <a:r>
              <a:rPr lang="en-GB" sz="1000" dirty="0"/>
              <a:t>included DDs/SOs/credit card purchases/VAT debtors as reconciling items - </a:t>
            </a:r>
            <a:r>
              <a:rPr lang="en-GB" sz="1000" baseline="0" dirty="0"/>
              <a:t>we are pleased to note that JPAG plans to include some additional guidance on reconciling items within the 2020 Practitioners’ Guide. </a:t>
            </a:r>
            <a:r>
              <a:rPr lang="en-GB" sz="1200" kern="1200" dirty="0">
                <a:solidFill>
                  <a:schemeClr val="tx1"/>
                </a:solidFill>
                <a:effectLst/>
                <a:latin typeface="Arial" charset="0"/>
                <a:ea typeface="ＭＳ Ｐゴシック" pitchFamily="16" charset="-128"/>
                <a:cs typeface="+mn-cs"/>
              </a:rPr>
              <a:t>(VAT debtors being incorrectly recognised in Box 3 for authorities on a receipts and payments basis – both bank reconciliation and Box 7-8 reconciliation errors)</a:t>
            </a:r>
          </a:p>
          <a:p>
            <a:pPr defTabSz="921990">
              <a:defRPr/>
            </a:pPr>
            <a:endParaRPr lang="en-GB" sz="1000" baseline="0" dirty="0"/>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VAT debtors; other debtors and creditors; DDs and SOs; and credit card purchases cannot and never have been allowed as reconciling items. We have only accepted online payments; cheques; and prepaid debit card payments (e.g. government procurement card (GPC)) as reconciling items (as well as uncleared deposits of course). </a:t>
            </a:r>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We’ve also been given a clear steer on qualifying for such reconciling items by JPAG, and of course the banking code re DD/SOs changed in January 2018 to mean that they always come out after the due date if that falls at a weekend now, previously it was the nearest banking day. That said, there has been no change to proper practices, DD/SOs have never been allowed as reconciling items.</a:t>
            </a:r>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Payments should be recorded in the cash book when the authority commits to making them. Examples given in the Practitioners’ Guide para 5.26 are cheques or completing instructions for automated payment (e.g. BACS). Direct debits and standing orders are slightly different in that a whole series of payments will have been authorised by the authority at some point in the past, but they could be cancelled at any time. DDs and SOs are not generated by individual instructions for each payment and are not considered to be banking transactions until the payment comes out of the bank. (Also, since the change in the banking code relating to DDs and SOs in January 2018, they can never come out of the bank until after the due date (if that date falls on a non-banking day. Previously they used to come out on the nearest banking day.) </a:t>
            </a:r>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For reconciling items that relate to a GPC/’prepaid’ debit card arrangement, we can confirm that these are considered to be cash transactions and acceptable as reconciling items, since it is not possible to withhold payment on the GPC so any purchases on the GPC before the year end are entered on the cash book at the point of purchase in the same way as an online or cheque payment. If such payments are not labelled as ‘credit cards’, we will be able to accept them without raising a query.</a:t>
            </a:r>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 JPAG’s view is very clear that only ‘cash’ transactions should be allowed as reconciling items on the bank reconciliation.</a:t>
            </a:r>
          </a:p>
          <a:p>
            <a:pPr marL="171450" indent="-171450">
              <a:buFont typeface="Arial" panose="020B0604020202020204" pitchFamily="34" charset="0"/>
              <a:buChar char="•"/>
            </a:pPr>
            <a:r>
              <a:rPr lang="en-GB" sz="1000" kern="1200" dirty="0">
                <a:solidFill>
                  <a:schemeClr val="tx1"/>
                </a:solidFill>
                <a:effectLst/>
                <a:latin typeface="Arial" charset="0"/>
                <a:ea typeface="ＭＳ Ｐゴシック" pitchFamily="16" charset="-128"/>
                <a:cs typeface="+mn-cs"/>
              </a:rPr>
              <a:t> Also, some audit firms used to allow all of these as reconciling items, 2 years ago it was discussed at the NAO technical network with all firms and agreed that in view of proper practices and the strong JPAG stance, all firms should raise an ‘except for’ regarding incorrect reconciling items if any were spotted.</a:t>
            </a:r>
          </a:p>
          <a:p>
            <a:pPr marL="171450" indent="-171450">
              <a:buFont typeface="Arial" panose="020B0604020202020204" pitchFamily="34" charset="0"/>
              <a:buChar char="•"/>
            </a:pPr>
            <a:endParaRPr lang="en-GB" sz="1000" kern="1200" dirty="0">
              <a:solidFill>
                <a:schemeClr val="tx1"/>
              </a:solidFill>
              <a:effectLst/>
              <a:latin typeface="Arial" charset="0"/>
              <a:ea typeface="ＭＳ Ｐゴシック" pitchFamily="16" charset="-128"/>
              <a:cs typeface="+mn-cs"/>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ＭＳ Ｐゴシック" pitchFamily="16" charset="-128"/>
                <a:cs typeface="+mn-cs"/>
              </a:rPr>
              <a:t>Cancelled cheques/refunds of expenditure being incorrectly included as income (these should be written back against Box 4/5/6 as appropriate)</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kern="1200" dirty="0">
              <a:solidFill>
                <a:schemeClr val="tx1"/>
              </a:solidFill>
              <a:effectLst/>
              <a:latin typeface="Arial" charset="0"/>
              <a:ea typeface="ＭＳ Ｐゴシック" pitchFamily="16" charset="-128"/>
              <a:cs typeface="+mn-cs"/>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ＭＳ Ｐゴシック" pitchFamily="16" charset="-128"/>
                <a:cs typeface="+mn-cs"/>
              </a:rPr>
              <a:t>Staff costs misclassified between Boxes 4 and 6, should be clearer when updated PG definition comes in - Self-employed clerks – still finding some of these every year, authorities MUST be registered as employers with HMRC by law</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kern="1200" dirty="0">
              <a:solidFill>
                <a:schemeClr val="tx1"/>
              </a:solidFill>
              <a:effectLst/>
              <a:latin typeface="Arial" charset="0"/>
              <a:ea typeface="ＭＳ Ｐゴシック" pitchFamily="16" charset="-128"/>
              <a:cs typeface="+mn-cs"/>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ＭＳ Ｐゴシック" pitchFamily="16" charset="-128"/>
                <a:cs typeface="+mn-cs"/>
              </a:rPr>
              <a:t>Incorrect reconciling items between Boxes 7 and 8 – e.g. loans/deferred income; a number of loans came out of the woodwork last year.</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kern="1200" dirty="0">
              <a:solidFill>
                <a:schemeClr val="tx1"/>
              </a:solidFill>
              <a:effectLst/>
              <a:latin typeface="Arial" charset="0"/>
              <a:ea typeface="ＭＳ Ｐゴシック" pitchFamily="16" charset="-128"/>
              <a:cs typeface="+mn-cs"/>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ＭＳ Ｐゴシック" pitchFamily="16" charset="-128"/>
                <a:cs typeface="+mn-cs"/>
              </a:rPr>
              <a:t>Missing narrative </a:t>
            </a:r>
            <a:r>
              <a:rPr lang="en-GB" sz="1200" u="sng" kern="1200" dirty="0">
                <a:solidFill>
                  <a:schemeClr val="tx1"/>
                </a:solidFill>
                <a:effectLst/>
                <a:latin typeface="Arial" charset="0"/>
                <a:ea typeface="ＭＳ Ｐゴシック" pitchFamily="16" charset="-128"/>
                <a:cs typeface="+mn-cs"/>
              </a:rPr>
              <a:t>AND/OR</a:t>
            </a:r>
            <a:r>
              <a:rPr lang="en-GB" sz="1200" kern="1200" dirty="0">
                <a:solidFill>
                  <a:schemeClr val="tx1"/>
                </a:solidFill>
                <a:effectLst/>
                <a:latin typeface="Arial" charset="0"/>
                <a:ea typeface="ＭＳ Ｐゴシック" pitchFamily="16" charset="-128"/>
                <a:cs typeface="+mn-cs"/>
              </a:rPr>
              <a:t> numerical explanation of variances (also lack of correlation of movements in Boxes 3/6/9 re asset additions and disposals) – most common reason for having to contact clerks during review process so that they avoid reporting matters being raised.</a:t>
            </a:r>
          </a:p>
          <a:p>
            <a:pPr marL="0" indent="0">
              <a:buFont typeface="Arial" panose="020B0604020202020204" pitchFamily="34" charset="0"/>
              <a:buNone/>
            </a:pPr>
            <a:endParaRPr lang="en-GB" sz="1000" dirty="0"/>
          </a:p>
          <a:p>
            <a:r>
              <a:rPr lang="en-GB" sz="1000" dirty="0"/>
              <a:t>Website publication issues – so many smaller authorities are still not complying with this basic requirement of the Accounts and Audit Regulations – for ALL sizes of authority.  See the appendices to the instructions for guidance and common errors made.</a:t>
            </a:r>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17</a:t>
            </a:fld>
            <a:endParaRPr lang="en-US"/>
          </a:p>
        </p:txBody>
      </p:sp>
    </p:spTree>
    <p:extLst>
      <p:ext uri="{BB962C8B-B14F-4D97-AF65-F5344CB8AC3E}">
        <p14:creationId xmlns:p14="http://schemas.microsoft.com/office/powerpoint/2010/main" val="1117726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base" latinLnBrk="0" hangingPunct="1">
              <a:lnSpc>
                <a:spcPct val="100000"/>
              </a:lnSpc>
              <a:spcBef>
                <a:spcPct val="30000"/>
              </a:spcBef>
              <a:spcAft>
                <a:spcPct val="0"/>
              </a:spcAft>
              <a:buClrTx/>
              <a:buSzTx/>
              <a:tabLst/>
              <a:defRPr/>
            </a:pPr>
            <a:r>
              <a:rPr lang="en-GB" sz="1000" dirty="0"/>
              <a:t>Correct order of signing and approval of AGAR:</a:t>
            </a:r>
          </a:p>
          <a:p>
            <a:pPr lvl="1" hangingPunct="0"/>
            <a:r>
              <a:rPr lang="en-GB" sz="1000" b="1" dirty="0"/>
              <a:t>Signing and approval of the Annual Governance &amp; Accountability Return – these are statutory requirements and lead to qualifications if not carried out correctly</a:t>
            </a:r>
            <a:endParaRPr lang="en-GB" sz="1000" dirty="0"/>
          </a:p>
          <a:p>
            <a:pPr lvl="1"/>
            <a:r>
              <a:rPr lang="en-GB" sz="1000" dirty="0"/>
              <a:t>The smaller authority must carry out a review of the effectiveness of the system of internal control and prepare the Annual Governance Statement (Section 1 of the AGAR). At the approval meeting, following the review, the smaller authority must:</a:t>
            </a:r>
          </a:p>
          <a:p>
            <a:pPr lvl="1"/>
            <a:r>
              <a:rPr lang="en-GB" sz="1000" dirty="0"/>
              <a:t>(a) consider the findings of the review by the members meeting as a whole; and</a:t>
            </a:r>
          </a:p>
          <a:p>
            <a:pPr lvl="1"/>
            <a:r>
              <a:rPr lang="en-GB" sz="1000" dirty="0"/>
              <a:t>(b) approve the Annual Governance Statement by resolution </a:t>
            </a:r>
            <a:r>
              <a:rPr lang="en-GB" sz="1000" b="1" u="sng" dirty="0"/>
              <a:t>and</a:t>
            </a:r>
            <a:r>
              <a:rPr lang="en-GB" sz="1000" dirty="0"/>
              <a:t> in advance of approving the Accounting Statements.</a:t>
            </a:r>
          </a:p>
          <a:p>
            <a:pPr lvl="1"/>
            <a:r>
              <a:rPr lang="en-GB" sz="1000" dirty="0"/>
              <a:t>The Annual Governance Statement </a:t>
            </a:r>
            <a:r>
              <a:rPr lang="en-GB" sz="1000" b="1" dirty="0"/>
              <a:t>must</a:t>
            </a:r>
            <a:r>
              <a:rPr lang="en-GB" sz="1000" dirty="0"/>
              <a:t> be approved prior to the Accounting Statements, either at separate meetings or in the same meeting but with the correct order of business on the agenda and </a:t>
            </a:r>
            <a:r>
              <a:rPr lang="en-GB" sz="1000" b="1" dirty="0"/>
              <a:t>this must be evidenced by the meeting minute references and/or dates. </a:t>
            </a:r>
            <a:r>
              <a:rPr lang="en-GB" sz="1000" b="0" dirty="0"/>
              <a:t>It must be signed by the Clerk and the Chair of the approval meeting.</a:t>
            </a:r>
          </a:p>
          <a:p>
            <a:pPr lvl="1"/>
            <a:r>
              <a:rPr lang="en-GB" sz="1000" dirty="0"/>
              <a:t>The responsible financial officer (RFO) must sign and date Section 2, the Accounting Statements, </a:t>
            </a:r>
            <a:r>
              <a:rPr lang="en-GB" sz="1000" b="1" u="sng" dirty="0"/>
              <a:t>before</a:t>
            </a:r>
            <a:r>
              <a:rPr lang="en-GB" sz="1000" dirty="0"/>
              <a:t> they are presented to the smaller authority. </a:t>
            </a:r>
          </a:p>
          <a:p>
            <a:pPr lvl="1"/>
            <a:r>
              <a:rPr lang="en-GB" sz="1000" dirty="0"/>
              <a:t>At the approval meeting, the smaller authority must, in the following order:</a:t>
            </a:r>
          </a:p>
          <a:p>
            <a:pPr lvl="1"/>
            <a:r>
              <a:rPr lang="en-GB" sz="1000" dirty="0"/>
              <a:t>(a) consider the Accounting Statements by the members meeting as a whole;</a:t>
            </a:r>
          </a:p>
          <a:p>
            <a:pPr lvl="1"/>
            <a:r>
              <a:rPr lang="en-GB" sz="1000" dirty="0"/>
              <a:t>(b) approve the Accounting Statements by resolution; and</a:t>
            </a:r>
          </a:p>
          <a:p>
            <a:pPr lvl="1"/>
            <a:r>
              <a:rPr lang="en-GB" sz="1000" dirty="0"/>
              <a:t>(c) ensure the Accounting Statements are signed and dated by the person presiding at the meeting at which that approval is given.</a:t>
            </a:r>
          </a:p>
          <a:p>
            <a:pPr lvl="1"/>
            <a:r>
              <a:rPr lang="en-GB" sz="1000" dirty="0"/>
              <a:t>ALTHOUGH THESE STATUTORY REQUIREMENTS SEEM QUITE PETTY, THEY ARE EASY TO CARRY OUT AND EVIDENCE IN BLACK AND WHITE – NO GREY AREAS.</a:t>
            </a:r>
          </a:p>
          <a:p>
            <a:endParaRPr lang="en-GB" sz="1000" dirty="0"/>
          </a:p>
          <a:p>
            <a:r>
              <a:rPr lang="en-GB" sz="1000" dirty="0"/>
              <a:t>Where the basis of asset valuation in Box 9 had been changed or where the authority changes its accounting basis between receipts &amp; payments and income &amp; expenditure, the prior</a:t>
            </a:r>
            <a:r>
              <a:rPr lang="en-GB" sz="1000" baseline="0" dirty="0"/>
              <a:t> year figure was often not on the same basis as the current year</a:t>
            </a:r>
          </a:p>
          <a:p>
            <a:endParaRPr lang="en-GB" sz="1000" dirty="0"/>
          </a:p>
          <a:p>
            <a:r>
              <a:rPr lang="en-GB" sz="1000" dirty="0"/>
              <a:t>Unamended prior year figures – if the prior year external auditor report includes amendments to the figures, please ensure that the prior year figures are restated (and marked</a:t>
            </a:r>
            <a:r>
              <a:rPr lang="en-GB" sz="1000" baseline="0" dirty="0"/>
              <a:t> as such) or that a detailed explanation is provided explaining why the amendments have not been made.</a:t>
            </a:r>
            <a:endParaRPr lang="en-GB" sz="1000" dirty="0"/>
          </a:p>
          <a:p>
            <a:endParaRPr lang="en-GB" sz="1000" dirty="0"/>
          </a:p>
          <a:p>
            <a:r>
              <a:rPr lang="en-GB" sz="1000" dirty="0"/>
              <a:t>Amendments not initialled and dated – any amendments </a:t>
            </a:r>
            <a:r>
              <a:rPr lang="en-GB" sz="1000" u="sng" dirty="0"/>
              <a:t>must</a:t>
            </a:r>
            <a:r>
              <a:rPr lang="en-GB" sz="1000" dirty="0"/>
              <a:t> be initialled and dated by the Chair/RFO – we cannot tell when the amendments were made, so please ensure that they are signed off</a:t>
            </a:r>
          </a:p>
          <a:p>
            <a:endParaRPr lang="en-GB" sz="1000" dirty="0"/>
          </a:p>
          <a:p>
            <a:r>
              <a:rPr lang="en-GB" sz="1000" dirty="0"/>
              <a:t>Blank trust fund boxes</a:t>
            </a:r>
            <a:r>
              <a:rPr lang="en-GB" sz="1000" baseline="0" dirty="0"/>
              <a:t> – some clerks did not accept that a parish council is a local council, which was their reason for leaving it blank</a:t>
            </a:r>
          </a:p>
          <a:p>
            <a:endParaRPr lang="en-GB" sz="1000" baseline="0" dirty="0"/>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ＭＳ Ｐゴシック" pitchFamily="16" charset="-128"/>
                <a:cs typeface="+mn-cs"/>
              </a:rPr>
              <a:t>AIAR: ICO K being incorrectly completed – a huge amount were answered incorrectly.</a:t>
            </a:r>
          </a:p>
          <a:p>
            <a:pPr marL="0"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5"/>
          </p:nvPr>
        </p:nvSpPr>
        <p:spPr/>
        <p:txBody>
          <a:bodyPr/>
          <a:lstStyle/>
          <a:p>
            <a:fld id="{83A45AF8-E7A6-491F-8406-C9293243A41D}" type="slidenum">
              <a:rPr lang="en-US" smtClean="0"/>
              <a:pPr/>
              <a:t>18</a:t>
            </a:fld>
            <a:endParaRPr lang="en-US"/>
          </a:p>
        </p:txBody>
      </p:sp>
    </p:spTree>
    <p:extLst>
      <p:ext uri="{BB962C8B-B14F-4D97-AF65-F5344CB8AC3E}">
        <p14:creationId xmlns:p14="http://schemas.microsoft.com/office/powerpoint/2010/main" val="1163129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6113" y="4498975"/>
            <a:ext cx="5033713" cy="5396606"/>
          </a:xfrm>
        </p:spPr>
        <p:txBody>
          <a:bodyPr/>
          <a:lstStyle/>
          <a:p>
            <a:pPr marL="345746" indent="-345746" defTabSz="921990">
              <a:buFont typeface="Arial" panose="020B0604020202020204" pitchFamily="34" charset="0"/>
              <a:buChar char="•"/>
              <a:defRPr/>
            </a:pPr>
            <a:r>
              <a:rPr lang="en-GB" sz="1100" dirty="0"/>
              <a:t>Receipt of AGAR and other documentation by email AND by post – this simple issue at the start of the review season, which leads to duplication of effort and needing to check that the 2 submissions were identical before processing, was still apparent but not as widespread as in the prior year.</a:t>
            </a:r>
          </a:p>
          <a:p>
            <a:pPr marL="345746" indent="-345746" defTabSz="921990">
              <a:buFont typeface="Arial" panose="020B0604020202020204" pitchFamily="34" charset="0"/>
              <a:buChar char="•"/>
              <a:defRPr/>
            </a:pPr>
            <a:r>
              <a:rPr lang="en-GB" sz="1100" dirty="0"/>
              <a:t>Please do not send paper copies as well as email versions; as well as the duplication of work, we are now a paperless office, so all hard copy post is scanned onto the network and then destroyed.</a:t>
            </a:r>
          </a:p>
          <a:p>
            <a:pPr marL="345746" indent="-345746" defTabSz="921990">
              <a:buFont typeface="Arial" panose="020B0604020202020204" pitchFamily="34" charset="0"/>
              <a:buChar char="•"/>
              <a:defRPr/>
            </a:pPr>
            <a:r>
              <a:rPr lang="en-GB" sz="1100" dirty="0"/>
              <a:t>Public rights dates form not submitted – again, this was the most often omitted document</a:t>
            </a:r>
          </a:p>
          <a:p>
            <a:pPr marL="345746" indent="-345746">
              <a:buFont typeface="Arial" panose="020B0604020202020204" pitchFamily="34" charset="0"/>
              <a:buChar char="•"/>
            </a:pPr>
            <a:r>
              <a:rPr lang="en-GB" sz="1100" dirty="0"/>
              <a:t>Lack of intermediate documentation – please read the instruction letter - last year our administration team again spent a significant amount of time phoning or emailing authorities who had not included</a:t>
            </a:r>
            <a:r>
              <a:rPr lang="en-GB" sz="1100" baseline="0" dirty="0"/>
              <a:t> the information that we requested for the current year. </a:t>
            </a:r>
            <a:r>
              <a:rPr lang="en-GB" sz="1200" kern="1200" dirty="0">
                <a:solidFill>
                  <a:schemeClr val="tx1"/>
                </a:solidFill>
                <a:effectLst/>
                <a:latin typeface="Arial" charset="0"/>
                <a:ea typeface="ＭＳ Ｐゴシック" pitchFamily="16" charset="-128"/>
                <a:cs typeface="+mn-cs"/>
              </a:rPr>
              <a:t>Intermediate documents not submitted with AGAR – all authorities over £200k are subject to intermediate review each year.  We experienced a very poor response from intermediate authorities for 2018/19 – almost all failed to send the required documentation despite no change to the instructions. </a:t>
            </a:r>
            <a:endParaRPr lang="en-GB" sz="1100" dirty="0"/>
          </a:p>
          <a:p>
            <a:pPr marL="345746" indent="-345746">
              <a:buFont typeface="Arial" panose="020B0604020202020204" pitchFamily="34" charset="0"/>
              <a:buChar char="•"/>
            </a:pPr>
            <a:r>
              <a:rPr lang="en-GB" sz="1100" dirty="0"/>
              <a:t>Submission of information requested in prior years – please read the instruction letter and only send the documentation</a:t>
            </a:r>
            <a:r>
              <a:rPr lang="en-GB" sz="1100" baseline="0" dirty="0"/>
              <a:t> that we request</a:t>
            </a:r>
            <a:endParaRPr lang="en-GB" sz="1100" dirty="0"/>
          </a:p>
          <a:p>
            <a:pPr marL="345746" indent="-345746">
              <a:buFont typeface="Arial" panose="020B0604020202020204" pitchFamily="34" charset="0"/>
              <a:buChar char="•"/>
            </a:pPr>
            <a:r>
              <a:rPr lang="en-GB" sz="1100" dirty="0"/>
              <a:t>Late submission where an amended submission deadline had not been granted – both for those subject to a review and those claiming exemption</a:t>
            </a:r>
          </a:p>
          <a:p>
            <a:pPr marL="345746" indent="-345746">
              <a:buFont typeface="Arial" panose="020B0604020202020204" pitchFamily="34" charset="0"/>
              <a:buChar char="•"/>
            </a:pPr>
            <a:r>
              <a:rPr lang="en-GB" sz="1100" dirty="0"/>
              <a:t>Not being informed of a change of Clerk – if smaller authorities</a:t>
            </a:r>
            <a:r>
              <a:rPr lang="en-GB" sz="1100" baseline="0" dirty="0"/>
              <a:t> do not inform us of a change of clerk, we will still be attempting to communicate using out of date contact details. This is especially important given the move to electronic communication.</a:t>
            </a:r>
          </a:p>
          <a:p>
            <a:pPr marL="345746" indent="-345746">
              <a:buFont typeface="Arial" panose="020B0604020202020204" pitchFamily="34" charset="0"/>
              <a:buChar char="•"/>
            </a:pPr>
            <a:r>
              <a:rPr lang="en-GB" sz="1100" dirty="0"/>
              <a:t>Queries regarding the fees charged – the standard</a:t>
            </a:r>
            <a:r>
              <a:rPr lang="en-GB" sz="1100" baseline="0" dirty="0"/>
              <a:t> fees are based on income and expenditure bandings, fees for chaser letters and statutory reports are applied to non-responding authorities regardless of whether exemption is subsequently claimed – please see the SAAA website for a breakdown. This is the most common query once invoices have been sent out.</a:t>
            </a:r>
          </a:p>
          <a:p>
            <a:pPr marL="345746" indent="-345746">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19</a:t>
            </a:fld>
            <a:endParaRPr lang="en-US"/>
          </a:p>
        </p:txBody>
      </p:sp>
    </p:spTree>
    <p:extLst>
      <p:ext uri="{BB962C8B-B14F-4D97-AF65-F5344CB8AC3E}">
        <p14:creationId xmlns:p14="http://schemas.microsoft.com/office/powerpoint/2010/main" val="52087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6493C-19D5-4896-BD0C-57469E44AF3A}" type="slidenum">
              <a:rPr lang="en-US"/>
              <a:pPr/>
              <a:t>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a:spcBef>
                <a:spcPts val="0"/>
              </a:spcBef>
            </a:pPr>
            <a:r>
              <a:rPr lang="en-GB" sz="1100" dirty="0"/>
              <a:t>Our core team is made up of the management team and the administrator, all of whom work on the contract all year round. The contact partner responsible for the contract is Jane Sheridan; the other core team engagement leads are Kerry, Rebecca, Vibha and Caroline, and our chief administrator is Lia Twiner.  All engagement leads are authorised to sign off the external auditor reports.</a:t>
            </a:r>
          </a:p>
          <a:p>
            <a:pPr>
              <a:spcBef>
                <a:spcPts val="0"/>
              </a:spcBef>
            </a:pPr>
            <a:endParaRPr lang="en-GB" sz="1100" dirty="0"/>
          </a:p>
          <a:p>
            <a:pPr defTabSz="929643">
              <a:spcBef>
                <a:spcPts val="0"/>
              </a:spcBef>
              <a:defRPr/>
            </a:pPr>
            <a:r>
              <a:rPr lang="en-GB" sz="1100" dirty="0"/>
              <a:t>The core team:</a:t>
            </a:r>
          </a:p>
          <a:p>
            <a:pPr defTabSz="929643">
              <a:spcBef>
                <a:spcPts val="0"/>
              </a:spcBef>
              <a:defRPr/>
            </a:pPr>
            <a:endParaRPr lang="en-GB" sz="1100" dirty="0"/>
          </a:p>
          <a:p>
            <a:pPr defTabSz="929643">
              <a:spcBef>
                <a:spcPts val="0"/>
              </a:spcBef>
              <a:defRPr/>
            </a:pPr>
            <a:r>
              <a:rPr lang="en-GB" sz="1100" dirty="0"/>
              <a:t>Jane, Kerry and Reb were all engagement leads for the 5 years of the previous contract. Previously Reb has also worked in various capacities from trainee auditor to quality control reviewer to senior manager on smaller authority reviews at Mazars (2002-12) and, before the new regime, at Price Waterhouse (1994-99). Reb is also the audit firms’ representative on JPAG, the Joint Panel on Accountability &amp; Governance, who are responsible for the proper practices, i.e. the Practitioners’ Guide, and the Annual Governance &amp; Accountability Return.  Caroline is a new engagement lead for 2019/20 but has been a key member of the reviewing team since the 2017/18 reporting year.</a:t>
            </a:r>
          </a:p>
          <a:p>
            <a:pPr defTabSz="929643">
              <a:spcBef>
                <a:spcPts val="0"/>
              </a:spcBef>
              <a:defRPr/>
            </a:pPr>
            <a:endParaRPr lang="en-GB" sz="1100" dirty="0"/>
          </a:p>
          <a:p>
            <a:pPr defTabSz="929643">
              <a:spcBef>
                <a:spcPts val="0"/>
              </a:spcBef>
              <a:defRPr/>
            </a:pPr>
            <a:r>
              <a:rPr lang="en-GB" sz="1100" dirty="0"/>
              <a:t>Lia has been the SBA Administrator since we began work on the previous framework contract for the 2012/13 reporting year and if you telephone the office, is the person you are most likely to be put through to – she is not an auditor so will not be able to answer any complex technical queries, but has a wealth of knowledge regarding the administrative side of the work that we do.</a:t>
            </a:r>
          </a:p>
          <a:p>
            <a:pPr>
              <a:spcBef>
                <a:spcPts val="0"/>
              </a:spcBef>
            </a:pPr>
            <a:endParaRPr lang="en-GB" sz="1000" dirty="0"/>
          </a:p>
          <a:p>
            <a:endParaRPr lang="en-GB" dirty="0"/>
          </a:p>
        </p:txBody>
      </p:sp>
    </p:spTree>
    <p:extLst>
      <p:ext uri="{BB962C8B-B14F-4D97-AF65-F5344CB8AC3E}">
        <p14:creationId xmlns:p14="http://schemas.microsoft.com/office/powerpoint/2010/main" val="3453378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5488" y="4748809"/>
            <a:ext cx="5414961" cy="5002756"/>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Parish meetings where there is no parish council have a few notable differences to local councils – a suite of AGAR forms has been developed by SAAA for use only by such parish meetings. These are known as AGAR Part 1PM, for parish meetings with no income or expenditure; AGAR Part 2PM for parish meetings who are eligible and wish to be exempt authorities; and AGAR Part 3PM for parish meetings who are not eligible or who do not wish to certify themselves as exempt. The standard fees for a limited assurance review apply.</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We have developed a separate page on our website to access these forms as well as the instructions and guidance; and a separate instruction email with a link to this page will be sent to parish meetings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The elected Chair is the proper officer and signs all areas of the AGAR form – the PM AGAR forms reflect this. The Chair once elected continues in that post until another Chair is elected or that person is deceased.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Parish meetings with no Chair – district councils are asked to confirm that, to the best of their knowledge, the PM has not met, has no Chair and has had no financial activity during the year – district councils are not required to complete the AGAR Part 1PM</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Parish meetings are unable to act as sole managing trustee for trust funds – the PM AGAR forms reflect this. The AIAR also omits the internal control objective in relation to staff costs, since a parish meeting is not a legal entity and cannot employ staff.</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1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100" dirty="0"/>
              <a:t>Publication – if no website; display documents in the local area for 14 days BUT if there is a website, the usual publication requirements apply.</a:t>
            </a:r>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20</a:t>
            </a:fld>
            <a:endParaRPr lang="en-US"/>
          </a:p>
        </p:txBody>
      </p:sp>
    </p:spTree>
    <p:extLst>
      <p:ext uri="{BB962C8B-B14F-4D97-AF65-F5344CB8AC3E}">
        <p14:creationId xmlns:p14="http://schemas.microsoft.com/office/powerpoint/2010/main" val="2102461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5488" y="4748809"/>
            <a:ext cx="5414961" cy="5002756"/>
          </a:xfrm>
        </p:spPr>
        <p:txBody>
          <a:bodyPr/>
          <a:lstStyle/>
          <a:p>
            <a:pPr marL="0" indent="0">
              <a:spcBef>
                <a:spcPts val="0"/>
              </a:spcBef>
              <a:spcAft>
                <a:spcPts val="0"/>
              </a:spcAft>
              <a:buFont typeface="Arial" panose="020B0604020202020204" pitchFamily="34" charset="0"/>
              <a:buNone/>
            </a:pPr>
            <a:r>
              <a:rPr lang="en-GB" sz="1000" dirty="0"/>
              <a:t>This slide illustrates the consequences of a complete failure to submit an AGAR or exemption certificate:</a:t>
            </a:r>
          </a:p>
          <a:p>
            <a:pPr marL="342900" indent="-342900">
              <a:spcBef>
                <a:spcPts val="0"/>
              </a:spcBef>
              <a:spcAft>
                <a:spcPts val="0"/>
              </a:spcAft>
              <a:buFont typeface="Arial" panose="020B0604020202020204" pitchFamily="34" charset="0"/>
              <a:buChar char="•"/>
            </a:pPr>
            <a:r>
              <a:rPr lang="en-GB" sz="1000" dirty="0"/>
              <a:t>Submission deadline – Wednesday 1 July – please make sure that you email in advance if this date will be missed –1 July is the last compliant date for the start of the public rights period. Those authorities that have not submitted by this date (or agreed an extended submission deadline with us) are identified as ‘non-responding’ authorities (see also earlier slide)</a:t>
            </a:r>
          </a:p>
          <a:p>
            <a:pPr marL="342900" indent="-342900">
              <a:spcBef>
                <a:spcPts val="0"/>
              </a:spcBef>
              <a:spcAft>
                <a:spcPts val="0"/>
              </a:spcAft>
              <a:buFont typeface="Arial" panose="020B0604020202020204" pitchFamily="34" charset="0"/>
              <a:buChar char="•"/>
            </a:pPr>
            <a:r>
              <a:rPr lang="en-GB" sz="1000" dirty="0"/>
              <a:t>1</a:t>
            </a:r>
            <a:r>
              <a:rPr lang="en-GB" sz="1000" baseline="30000" dirty="0"/>
              <a:t>st</a:t>
            </a:r>
            <a:r>
              <a:rPr lang="en-GB" sz="1000" dirty="0"/>
              <a:t> chaser letter – Wednesday 15 July - £40 plus VAT charge – emailed to clerk</a:t>
            </a:r>
          </a:p>
          <a:p>
            <a:pPr marL="342900" indent="-342900">
              <a:spcBef>
                <a:spcPts val="0"/>
              </a:spcBef>
              <a:spcAft>
                <a:spcPts val="0"/>
              </a:spcAft>
              <a:buFont typeface="Arial" panose="020B0604020202020204" pitchFamily="34" charset="0"/>
              <a:buChar char="•"/>
            </a:pPr>
            <a:r>
              <a:rPr lang="en-GB" sz="1000" dirty="0"/>
              <a:t>2</a:t>
            </a:r>
            <a:r>
              <a:rPr lang="en-GB" sz="1000" baseline="30000" dirty="0"/>
              <a:t>nd</a:t>
            </a:r>
            <a:r>
              <a:rPr lang="en-GB" sz="1000" dirty="0"/>
              <a:t> chaser letter – Wednesday 5 August - £40 plus VAT charge – emailed to clerk; for the attention of the Chair</a:t>
            </a:r>
          </a:p>
          <a:p>
            <a:pPr marL="342900" indent="-342900">
              <a:spcBef>
                <a:spcPts val="0"/>
              </a:spcBef>
              <a:spcAft>
                <a:spcPts val="0"/>
              </a:spcAft>
              <a:buFont typeface="Arial" panose="020B0604020202020204" pitchFamily="34" charset="0"/>
              <a:buChar char="•"/>
            </a:pPr>
            <a:r>
              <a:rPr lang="en-GB" sz="1000" dirty="0"/>
              <a:t>Statutory recommendation re failure to submit – Wednesday 26 August – minimum £200 plus VAT charge &amp; </a:t>
            </a:r>
            <a:r>
              <a:rPr lang="en-GB" sz="1000" u="sng" dirty="0"/>
              <a:t>not be able to claim exemption from a limited assurance review for 2020/21 </a:t>
            </a:r>
            <a:r>
              <a:rPr lang="en-GB" sz="1000" u="none" dirty="0"/>
              <a:t>- </a:t>
            </a:r>
            <a:r>
              <a:rPr lang="en-GB" sz="1000" dirty="0"/>
              <a:t>emailed to clerk; for the attention of the Members. A public meeting must be held to discuss the statutory recommendation</a:t>
            </a:r>
            <a:endParaRPr lang="en-GB" sz="1000" u="sng" dirty="0"/>
          </a:p>
          <a:p>
            <a:pPr marL="342900" indent="-342900">
              <a:spcBef>
                <a:spcPts val="0"/>
              </a:spcBef>
              <a:spcAft>
                <a:spcPts val="0"/>
              </a:spcAft>
              <a:buFont typeface="Arial" panose="020B0604020202020204" pitchFamily="34" charset="0"/>
              <a:buChar char="•"/>
            </a:pPr>
            <a:r>
              <a:rPr lang="en-GB" sz="1000" dirty="0"/>
              <a:t>Public interest report re failure to submit – Wednesday 7 October – minimum £200 plus VAT charge &amp; </a:t>
            </a:r>
            <a:r>
              <a:rPr lang="en-GB" sz="1000" u="sng" dirty="0"/>
              <a:t>not be able to claim exemption from a limited assurance review for 2020/21 </a:t>
            </a:r>
            <a:r>
              <a:rPr lang="en-GB" sz="1000" u="none" dirty="0"/>
              <a:t>- </a:t>
            </a:r>
            <a:r>
              <a:rPr lang="en-GB" sz="1000" dirty="0"/>
              <a:t>emailed to clerk; for the attention of the Members. A public meeting must be held to discuss the PIR</a:t>
            </a:r>
            <a:endParaRPr lang="en-GB" sz="1000" u="sng" dirty="0"/>
          </a:p>
          <a:p>
            <a:pPr marL="342900" indent="-342900">
              <a:spcBef>
                <a:spcPts val="0"/>
              </a:spcBef>
              <a:spcAft>
                <a:spcPts val="0"/>
              </a:spcAft>
              <a:buFont typeface="Arial" panose="020B0604020202020204" pitchFamily="34" charset="0"/>
              <a:buChar char="•"/>
            </a:pPr>
            <a:r>
              <a:rPr lang="en-GB" sz="1000" dirty="0"/>
              <a:t>Certification of the end of our responsibilities – Wednesday 18 November – invoice issued – </a:t>
            </a:r>
            <a:r>
              <a:rPr lang="en-GB" sz="1000" u="sng" dirty="0"/>
              <a:t>minimum £480 plus VAT</a:t>
            </a:r>
          </a:p>
          <a:p>
            <a:pPr marL="342900" indent="-342900">
              <a:spcBef>
                <a:spcPts val="0"/>
              </a:spcBef>
              <a:spcAft>
                <a:spcPts val="0"/>
              </a:spcAft>
              <a:buFont typeface="Arial" panose="020B0604020202020204" pitchFamily="34" charset="0"/>
              <a:buChar char="•"/>
            </a:pPr>
            <a:r>
              <a:rPr lang="en-GB" sz="1000" u="none" dirty="0"/>
              <a:t>If the AGAR is submitted after the receipt of any of the letters, then a limited assurance review will be carried out </a:t>
            </a:r>
            <a:r>
              <a:rPr lang="en-GB" sz="1000" u="sng" dirty="0"/>
              <a:t>and the standard fee will be charged on top of the other fees</a:t>
            </a:r>
            <a:r>
              <a:rPr lang="en-GB" sz="1000" u="none" dirty="0"/>
              <a:t>. </a:t>
            </a:r>
          </a:p>
          <a:p>
            <a:pPr marL="342900" indent="-342900">
              <a:spcBef>
                <a:spcPts val="0"/>
              </a:spcBef>
              <a:spcAft>
                <a:spcPts val="0"/>
              </a:spcAft>
              <a:buFont typeface="Arial" panose="020B0604020202020204" pitchFamily="34" charset="0"/>
              <a:buChar char="•"/>
            </a:pPr>
            <a:r>
              <a:rPr lang="en-GB" sz="1000" u="none" dirty="0"/>
              <a:t>Exemption certificates may be submitted after receipt of these letters; but once a statutory recommendation and/or a PIR has been issued the authority cannot be exempt for the subsequent year and must submit its AGAR and associated documentation and pay for the review. Exempt authorities are required to pay the charges for the chaser letters unless they are financially inactive.</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b="1" u="sng" kern="1200" dirty="0">
                <a:solidFill>
                  <a:schemeClr val="tx1"/>
                </a:solidFill>
                <a:effectLst/>
                <a:latin typeface="Arial" charset="0"/>
                <a:ea typeface="ＭＳ Ｐゴシック" pitchFamily="16" charset="-128"/>
                <a:cs typeface="+mn-cs"/>
              </a:rPr>
              <a:t>Please note</a:t>
            </a:r>
            <a:r>
              <a:rPr lang="en-GB" sz="1000" kern="1200" dirty="0">
                <a:solidFill>
                  <a:schemeClr val="tx1"/>
                </a:solidFill>
                <a:effectLst/>
                <a:latin typeface="Arial" charset="0"/>
                <a:ea typeface="ＭＳ Ｐゴシック" pitchFamily="16" charset="-128"/>
                <a:cs typeface="+mn-cs"/>
              </a:rPr>
              <a:t>:  If after receiving the public interest report, the smaller authority subsequently submits an AGAR Part 3/3PM and documentation for review, a further standard charge will be made in accordance with the income/expenditure bandings.</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Arial" charset="0"/>
                <a:ea typeface="ＭＳ Ｐゴシック" pitchFamily="16" charset="-128"/>
                <a:cs typeface="+mn-cs"/>
              </a:rPr>
              <a:t>If the submission date is amended, then the dates for the chaser letters will also be later. </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b="1" dirty="0"/>
              <a:t>IMPORTANT:  Any financially active authority that fails to submit an AGAR or EC by 15 September 2020 will be issued with a Statutory Recommendation for non-response regardless of whether the submission date has been amended and hence whether chaser letters have been issued. </a:t>
            </a:r>
          </a:p>
          <a:p>
            <a:pPr marL="342900" marR="0" lvl="0" indent="-3429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Arial" charset="0"/>
                <a:ea typeface="ＭＳ Ｐゴシック" pitchFamily="16" charset="-128"/>
                <a:cs typeface="+mn-cs"/>
              </a:rPr>
              <a:t>Please refer to section 14 and Appendix 3 of our detailed instructions for 2019/20.</a:t>
            </a:r>
          </a:p>
          <a:p>
            <a:pPr marL="342900" indent="-342900">
              <a:buFont typeface="Arial" panose="020B0604020202020204" pitchFamily="34" charset="0"/>
              <a:buChar char="•"/>
            </a:pPr>
            <a:endParaRPr lang="en-GB" u="sng" dirty="0"/>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21</a:t>
            </a:fld>
            <a:endParaRPr lang="en-US"/>
          </a:p>
        </p:txBody>
      </p:sp>
    </p:spTree>
    <p:extLst>
      <p:ext uri="{BB962C8B-B14F-4D97-AF65-F5344CB8AC3E}">
        <p14:creationId xmlns:p14="http://schemas.microsoft.com/office/powerpoint/2010/main" val="3925582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baseline="0" dirty="0"/>
              <a:t>The website includes our detailed instructions and guidance, it also includes access to the slides from the webinars for the 2017/18 and 2018/19 reporting years, the 2017/18 slides being more detailed in respect of the new legislation.  Other items available on the website include; soft copies of our p</a:t>
            </a:r>
            <a:r>
              <a:rPr lang="en-US" dirty="0" err="1"/>
              <a:t>ro</a:t>
            </a:r>
            <a:r>
              <a:rPr lang="en-US" dirty="0"/>
              <a:t> formas; copies of the information requested; the Practitioners’ Guide; link to the precept information published by the precepting authorities; links to the year end data published by the PWLB; copies of PDF versions of the AGAR forms (both printable and writable); links to the NALC, SLCC &amp; ADA websites;  links to various SAAA/NAO documents, e.g. the scale of fees; the Code of Audit Practice; how to make an objection.</a:t>
            </a:r>
          </a:p>
          <a:p>
            <a:pPr lvl="0"/>
            <a:endParaRPr lang="en-US" dirty="0"/>
          </a:p>
          <a:p>
            <a:pPr lvl="0"/>
            <a:r>
              <a:rPr lang="en-US" dirty="0"/>
              <a:t>We would be pleased to hear any further suggestions of things that you would find useful during the year end process.</a:t>
            </a:r>
          </a:p>
          <a:p>
            <a:pPr lvl="0"/>
            <a:endParaRPr lang="en-US" dirty="0"/>
          </a:p>
          <a:p>
            <a:pPr lvl="0"/>
            <a:endParaRPr lang="en-US" dirty="0"/>
          </a:p>
          <a:p>
            <a:endParaRPr lang="en-GB" dirty="0"/>
          </a:p>
          <a:p>
            <a:endParaRPr lang="en-GB"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22</a:t>
            </a:fld>
            <a:endParaRPr lang="en-US"/>
          </a:p>
        </p:txBody>
      </p:sp>
    </p:spTree>
    <p:extLst>
      <p:ext uri="{BB962C8B-B14F-4D97-AF65-F5344CB8AC3E}">
        <p14:creationId xmlns:p14="http://schemas.microsoft.com/office/powerpoint/2010/main" val="36865757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dirty="0"/>
              <a:t>Although the guidance states</a:t>
            </a:r>
            <a:r>
              <a:rPr lang="en-GB" baseline="0" dirty="0"/>
              <a:t> that you should never need to contact the appointed auditor, w</a:t>
            </a:r>
            <a:r>
              <a:rPr lang="en-GB" dirty="0"/>
              <a:t>e use a team email address for contact: </a:t>
            </a:r>
            <a:r>
              <a:rPr lang="en-GB" dirty="0">
                <a:hlinkClick r:id="rId3"/>
              </a:rPr>
              <a:t>sba@pkf-littlejohn.com</a:t>
            </a:r>
            <a:r>
              <a:rPr lang="en-GB" dirty="0"/>
              <a:t> </a:t>
            </a:r>
          </a:p>
          <a:p>
            <a:pPr>
              <a:buFont typeface="Arial" pitchFamily="34" charset="0"/>
              <a:buNone/>
            </a:pPr>
            <a:endParaRPr lang="en-GB" dirty="0"/>
          </a:p>
          <a:p>
            <a:pPr>
              <a:buFont typeface="Arial" pitchFamily="34" charset="0"/>
              <a:buNone/>
            </a:pPr>
            <a:r>
              <a:rPr lang="en-GB" dirty="0"/>
              <a:t>All partners, senior managers and the administrator have access to this mail box and it is monitored almost 24/7 for the majority of the year. Kerry and Rebecca</a:t>
            </a:r>
            <a:r>
              <a:rPr lang="en-GB" baseline="0" dirty="0"/>
              <a:t> </a:t>
            </a:r>
            <a:r>
              <a:rPr lang="en-GB" dirty="0"/>
              <a:t>both work</a:t>
            </a:r>
            <a:r>
              <a:rPr lang="en-GB" baseline="0" dirty="0"/>
              <a:t> part-time hours and are not always based in the office, so the quickest way of getting hold of us is to send an email to the </a:t>
            </a:r>
            <a:r>
              <a:rPr lang="en-GB" baseline="0" dirty="0" err="1"/>
              <a:t>sba</a:t>
            </a:r>
            <a:r>
              <a:rPr lang="en-GB" baseline="0" dirty="0"/>
              <a:t> email address.</a:t>
            </a:r>
          </a:p>
          <a:p>
            <a:pPr>
              <a:buFont typeface="Arial" pitchFamily="34" charset="0"/>
              <a:buNone/>
            </a:pPr>
            <a:endParaRPr lang="en-GB" baseline="0" dirty="0"/>
          </a:p>
          <a:p>
            <a:pPr>
              <a:buFont typeface="Arial" pitchFamily="34" charset="0"/>
              <a:buNone/>
            </a:pPr>
            <a:r>
              <a:rPr lang="en-GB" baseline="0" dirty="0"/>
              <a:t>Any changes in contact details can be emailed to this address as well.</a:t>
            </a:r>
            <a:endParaRPr lang="en-GB" dirty="0"/>
          </a:p>
          <a:p>
            <a:pPr defTabSz="921990">
              <a:defRPr/>
            </a:pPr>
            <a:endParaRPr lang="en-GB" dirty="0"/>
          </a:p>
          <a:p>
            <a:pPr marL="0" marR="0" lvl="0" indent="0" algn="l" defTabSz="921990" rtl="0" eaLnBrk="1" fontAlgn="base" latinLnBrk="0" hangingPunct="1">
              <a:lnSpc>
                <a:spcPct val="100000"/>
              </a:lnSpc>
              <a:spcBef>
                <a:spcPct val="30000"/>
              </a:spcBef>
              <a:spcAft>
                <a:spcPct val="0"/>
              </a:spcAft>
              <a:buClrTx/>
              <a:buSzTx/>
              <a:buFontTx/>
              <a:buNone/>
              <a:tabLst/>
              <a:defRPr/>
            </a:pPr>
            <a:r>
              <a:rPr lang="en-GB" sz="1200" dirty="0"/>
              <a:t>Reminder – as your appointed auditors, we cannot give out accounting advice or guidance - all such queries are simply referred to proper practices, i.e. the Practitioners’ Guide. You can also contact your local association or the other membership bodies for advice.</a:t>
            </a:r>
          </a:p>
          <a:p>
            <a:pPr defTabSz="921990">
              <a:defRPr/>
            </a:pPr>
            <a:endParaRPr lang="en-GB" dirty="0"/>
          </a:p>
          <a:p>
            <a:pPr defTabSz="921990">
              <a:defRPr/>
            </a:pPr>
            <a:endParaRPr lang="en-GB" dirty="0"/>
          </a:p>
          <a:p>
            <a:pPr defTabSz="921990">
              <a:defRPr/>
            </a:pPr>
            <a:endParaRPr lang="en-GB" dirty="0"/>
          </a:p>
          <a:p>
            <a:endParaRPr lang="en-GB"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23</a:t>
            </a:fld>
            <a:endParaRPr lang="en-US"/>
          </a:p>
        </p:txBody>
      </p:sp>
    </p:spTree>
    <p:extLst>
      <p:ext uri="{BB962C8B-B14F-4D97-AF65-F5344CB8AC3E}">
        <p14:creationId xmlns:p14="http://schemas.microsoft.com/office/powerpoint/2010/main" val="2007554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for listening to this webinar update – please email any queries to sba@pkf-littlejohn.com and we will collate a ‘frequently asked questions’ document to be included on the website next week.</a:t>
            </a:r>
          </a:p>
          <a:p>
            <a:endParaRPr lang="en-GB" dirty="0"/>
          </a:p>
          <a:p>
            <a:r>
              <a:rPr lang="en-GB" dirty="0"/>
              <a:t>As I mentioned earlier, the slides and the speaker notes for this recording will also be available on our website for you to refer to if </a:t>
            </a:r>
            <a:r>
              <a:rPr lang="en-GB"/>
              <a:t>you wish.</a:t>
            </a:r>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24</a:t>
            </a:fld>
            <a:endParaRPr lang="en-US"/>
          </a:p>
        </p:txBody>
      </p:sp>
    </p:spTree>
    <p:extLst>
      <p:ext uri="{BB962C8B-B14F-4D97-AF65-F5344CB8AC3E}">
        <p14:creationId xmlns:p14="http://schemas.microsoft.com/office/powerpoint/2010/main" val="4143676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GB" dirty="0"/>
              <a:t>The summer team:</a:t>
            </a:r>
          </a:p>
          <a:p>
            <a:pPr>
              <a:spcBef>
                <a:spcPts val="0"/>
              </a:spcBef>
            </a:pPr>
            <a:r>
              <a:rPr lang="en-GB" dirty="0"/>
              <a:t>Our review team is taken from the firm’s audit trainees supplemented by university interns, last year we had a team of 20 trainees (including some experienced team members from prior years) and 9 reviewers/engagement leads who worked on the reviews. The team are given detailed sector specific training at the start of the process, as the limited assurance regime is not an audit and therefore very different to ‘normal’ or statutory audit work. </a:t>
            </a:r>
          </a:p>
          <a:p>
            <a:pPr>
              <a:spcBef>
                <a:spcPts val="0"/>
              </a:spcBef>
            </a:pPr>
            <a:endParaRPr lang="en-GB" dirty="0"/>
          </a:p>
          <a:p>
            <a:pPr>
              <a:spcBef>
                <a:spcPts val="0"/>
              </a:spcBef>
            </a:pPr>
            <a:r>
              <a:rPr lang="en-GB" dirty="0"/>
              <a:t>As we carry out nearly 4,000 limited assurance reviews, we also engage additional reviewers to assist the authorised engagement leads in signing off the large volume of reports in what is a very short space of time.</a:t>
            </a:r>
          </a:p>
          <a:p>
            <a:pPr>
              <a:spcBef>
                <a:spcPts val="0"/>
              </a:spcBef>
            </a:pPr>
            <a:endParaRPr lang="en-GB" dirty="0"/>
          </a:p>
          <a:p>
            <a:r>
              <a:rPr lang="en-GB" dirty="0"/>
              <a:t>Lia also receives some additional admin support to assist in processing the information coming in from and liaising with over 8,800 smaller authorities</a:t>
            </a:r>
          </a:p>
        </p:txBody>
      </p:sp>
      <p:sp>
        <p:nvSpPr>
          <p:cNvPr id="4" name="Slide Number Placeholder 3"/>
          <p:cNvSpPr>
            <a:spLocks noGrp="1"/>
          </p:cNvSpPr>
          <p:nvPr>
            <p:ph type="sldNum" sz="quarter" idx="10"/>
          </p:nvPr>
        </p:nvSpPr>
        <p:spPr/>
        <p:txBody>
          <a:bodyPr/>
          <a:lstStyle/>
          <a:p>
            <a:fld id="{83A45AF8-E7A6-491F-8406-C9293243A41D}" type="slidenum">
              <a:rPr lang="en-US" smtClean="0"/>
              <a:pPr/>
              <a:t>3</a:t>
            </a:fld>
            <a:endParaRPr lang="en-US"/>
          </a:p>
        </p:txBody>
      </p:sp>
    </p:spTree>
    <p:extLst>
      <p:ext uri="{BB962C8B-B14F-4D97-AF65-F5344CB8AC3E}">
        <p14:creationId xmlns:p14="http://schemas.microsoft.com/office/powerpoint/2010/main" val="1949047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dirty="0">
                <a:solidFill>
                  <a:schemeClr val="tx1"/>
                </a:solidFill>
              </a:rPr>
              <a:t>All smaller authorities </a:t>
            </a:r>
            <a:r>
              <a:rPr lang="en-GB" dirty="0">
                <a:solidFill>
                  <a:schemeClr val="tx1"/>
                </a:solidFill>
              </a:rPr>
              <a:t>(REGARDLESS OF SIZE) have to:</a:t>
            </a:r>
          </a:p>
          <a:p>
            <a:pPr marL="460995" indent="-460995">
              <a:buFont typeface="Arial" panose="020B0604020202020204" pitchFamily="34" charset="0"/>
              <a:buChar char="•"/>
            </a:pPr>
            <a:r>
              <a:rPr lang="en-GB" dirty="0">
                <a:solidFill>
                  <a:schemeClr val="tx1"/>
                </a:solidFill>
              </a:rPr>
              <a:t>comply with proper practices </a:t>
            </a:r>
          </a:p>
          <a:p>
            <a:pPr marL="460995" indent="-460995">
              <a:buFont typeface="Arial" panose="020B0604020202020204" pitchFamily="34" charset="0"/>
              <a:buChar char="•"/>
            </a:pPr>
            <a:r>
              <a:rPr lang="en-GB" dirty="0">
                <a:solidFill>
                  <a:schemeClr val="tx1"/>
                </a:solidFill>
              </a:rPr>
              <a:t>complete and approve an Annual Governance &amp; Accountability Return (AGAR Part 1/1PM, 2/2PM or 3/3PM)</a:t>
            </a:r>
          </a:p>
          <a:p>
            <a:pPr marL="460995" indent="-460995">
              <a:buFont typeface="Arial" panose="020B0604020202020204" pitchFamily="34" charset="0"/>
              <a:buChar char="•"/>
            </a:pPr>
            <a:r>
              <a:rPr lang="en-GB" dirty="0">
                <a:solidFill>
                  <a:schemeClr val="tx1"/>
                </a:solidFill>
              </a:rPr>
              <a:t>provide for public rights</a:t>
            </a:r>
          </a:p>
          <a:p>
            <a:pPr marL="0" indent="0">
              <a:buFont typeface="Arial" panose="020B0604020202020204" pitchFamily="34" charset="0"/>
              <a:buNone/>
            </a:pPr>
            <a:r>
              <a:rPr lang="en-GB" dirty="0"/>
              <a:t>before 1 July 2020</a:t>
            </a:r>
          </a:p>
          <a:p>
            <a:pPr marL="0" indent="0">
              <a:buFont typeface="Arial" panose="020B0604020202020204" pitchFamily="34" charset="0"/>
              <a:buNone/>
            </a:pPr>
            <a:endParaRPr lang="en-GB" dirty="0">
              <a:solidFill>
                <a:srgbClr val="FF0000"/>
              </a:solidFill>
            </a:endParaRPr>
          </a:p>
          <a:p>
            <a:r>
              <a:rPr lang="en-GB" b="1" dirty="0"/>
              <a:t>Exempt authorities:</a:t>
            </a:r>
          </a:p>
          <a:p>
            <a:pPr marL="345746" indent="-345746">
              <a:spcAft>
                <a:spcPts val="605"/>
              </a:spcAft>
              <a:buFont typeface="Arial" panose="020B0604020202020204" pitchFamily="34" charset="0"/>
              <a:buChar char="•"/>
            </a:pPr>
            <a:r>
              <a:rPr lang="en-GB" dirty="0"/>
              <a:t>With GROSS income and GROSS expenditure below £25k; and </a:t>
            </a:r>
          </a:p>
          <a:p>
            <a:pPr marL="345746" indent="-345746">
              <a:spcAft>
                <a:spcPts val="605"/>
              </a:spcAft>
              <a:buFont typeface="Arial" panose="020B0604020202020204" pitchFamily="34" charset="0"/>
              <a:buChar char="•"/>
            </a:pPr>
            <a:r>
              <a:rPr lang="en-GB" dirty="0"/>
              <a:t>With no PIR/ statutory recommendation/ advisory notice/ judicial review/ application to court re unlawful item of account by external auditor in prior year; and </a:t>
            </a:r>
          </a:p>
          <a:p>
            <a:pPr marL="345746" indent="-345746">
              <a:spcAft>
                <a:spcPts val="605"/>
              </a:spcAft>
              <a:buFont typeface="Arial" panose="020B0604020202020204" pitchFamily="34" charset="0"/>
              <a:buChar char="•"/>
            </a:pPr>
            <a:r>
              <a:rPr lang="en-GB" dirty="0"/>
              <a:t>Who have been in existence since 1/4/16</a:t>
            </a:r>
          </a:p>
          <a:p>
            <a:r>
              <a:rPr lang="en-GB" dirty="0"/>
              <a:t>are eligible to certify themselves as exempt from a limited assurance review, and simply submit an exemption certificate ONLY to the external auditor after the year end.</a:t>
            </a:r>
          </a:p>
          <a:p>
            <a:r>
              <a:rPr lang="en-GB" dirty="0"/>
              <a:t>However, they still have to comply with </a:t>
            </a:r>
            <a:r>
              <a:rPr lang="en-GB" b="0" dirty="0"/>
              <a:t>proper practices, complete, approve and publish an AGAR and provide for public rights before 1 July 2020. </a:t>
            </a:r>
          </a:p>
          <a:p>
            <a:pPr marL="460995" indent="-460995">
              <a:buFont typeface="Arial" panose="020B0604020202020204" pitchFamily="34" charset="0"/>
              <a:buChar char="•"/>
            </a:pPr>
            <a:endParaRPr lang="en-GB"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4</a:t>
            </a:fld>
            <a:endParaRPr lang="en-US"/>
          </a:p>
        </p:txBody>
      </p:sp>
    </p:spTree>
    <p:extLst>
      <p:ext uri="{BB962C8B-B14F-4D97-AF65-F5344CB8AC3E}">
        <p14:creationId xmlns:p14="http://schemas.microsoft.com/office/powerpoint/2010/main" val="148833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5746" indent="-345746">
              <a:buFont typeface="Arial" panose="020B0604020202020204" pitchFamily="34" charset="0"/>
              <a:buChar char="•"/>
            </a:pPr>
            <a:r>
              <a:rPr lang="en-GB" dirty="0"/>
              <a:t>Updated suite of </a:t>
            </a:r>
            <a:r>
              <a:rPr lang="en-GB" b="1" dirty="0"/>
              <a:t>AGAR forms </a:t>
            </a:r>
            <a:r>
              <a:rPr lang="en-GB" dirty="0"/>
              <a:t>– SAAA’s forms – will be available on our website – including a separate set of forms for parish meetings only (as in the prior year)</a:t>
            </a:r>
          </a:p>
          <a:p>
            <a:pPr marL="345746" indent="-345746">
              <a:buFont typeface="Arial" panose="020B0604020202020204" pitchFamily="34" charset="0"/>
              <a:buChar char="•"/>
            </a:pPr>
            <a:r>
              <a:rPr lang="en-GB" sz="1200" b="1" kern="1200" dirty="0">
                <a:solidFill>
                  <a:schemeClr val="tx1"/>
                </a:solidFill>
                <a:effectLst/>
                <a:latin typeface="Arial" charset="0"/>
                <a:ea typeface="ＭＳ Ｐゴシック" pitchFamily="16" charset="-128"/>
                <a:cs typeface="+mn-cs"/>
              </a:rPr>
              <a:t>Exemption certificate changes </a:t>
            </a:r>
            <a:r>
              <a:rPr lang="en-GB" sz="1200" kern="1200" dirty="0">
                <a:solidFill>
                  <a:schemeClr val="tx1"/>
                </a:solidFill>
                <a:effectLst/>
                <a:latin typeface="Arial" charset="0"/>
                <a:ea typeface="ＭＳ Ｐゴシック" pitchFamily="16" charset="-128"/>
                <a:cs typeface="+mn-cs"/>
              </a:rPr>
              <a:t>– date and minute ref of approval and change re requirement to provide certificate (i.e. notification of exemption without certificate is no longer acceptable)</a:t>
            </a:r>
            <a:endParaRPr lang="en-GB" sz="1400" kern="1200" dirty="0">
              <a:solidFill>
                <a:schemeClr val="tx1"/>
              </a:solidFill>
              <a:effectLst/>
              <a:latin typeface="Arial" charset="0"/>
              <a:ea typeface="ＭＳ Ｐゴシック" pitchFamily="16" charset="-128"/>
              <a:cs typeface="+mn-cs"/>
            </a:endParaRPr>
          </a:p>
          <a:p>
            <a:pPr marL="345746" marR="0" lvl="0" indent="-345746"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Additional </a:t>
            </a:r>
            <a:r>
              <a:rPr lang="en-GB" b="1" dirty="0"/>
              <a:t>internal audit control objective </a:t>
            </a:r>
            <a:r>
              <a:rPr lang="en-GB" dirty="0"/>
              <a:t>– last year’s new ICO that IA has to confirm that exempt authorities in 2018/19 were eligible; this year IA has to confirm that the 2019 public rights provision was in line with Regulations - </a:t>
            </a:r>
            <a:r>
              <a:rPr lang="en-GB" sz="1200" kern="1200" dirty="0">
                <a:solidFill>
                  <a:schemeClr val="tx1"/>
                </a:solidFill>
                <a:effectLst/>
                <a:latin typeface="Arial" charset="0"/>
                <a:ea typeface="ＭＳ Ｐゴシック" pitchFamily="16" charset="-128"/>
                <a:cs typeface="+mn-cs"/>
              </a:rPr>
              <a:t>ICO L – IA will need to have seen evidence that the public rights provision was compliant during summer 2019 in order to answer ‘Yes’</a:t>
            </a:r>
            <a:endParaRPr lang="en-GB" dirty="0"/>
          </a:p>
          <a:p>
            <a:pPr marL="345746" indent="-345746">
              <a:buFont typeface="Arial" panose="020B0604020202020204" pitchFamily="34" charset="0"/>
              <a:buChar char="•"/>
            </a:pPr>
            <a:r>
              <a:rPr lang="en-GB" b="1" dirty="0"/>
              <a:t>Publication of reasons for ‘No’ responses </a:t>
            </a:r>
            <a:r>
              <a:rPr lang="en-GB" dirty="0"/>
              <a:t>on the Annual Governance Statement – this new requirement is mandatory for the first time this year as it was included in the 2019 update to the Practitioners’ Guide</a:t>
            </a:r>
          </a:p>
          <a:p>
            <a:pPr marL="345746" indent="-345746">
              <a:buFont typeface="Arial" panose="020B0604020202020204" pitchFamily="34" charset="0"/>
              <a:buChar char="•"/>
            </a:pPr>
            <a:r>
              <a:rPr lang="en-GB" dirty="0"/>
              <a:t>2020 update to the </a:t>
            </a:r>
            <a:r>
              <a:rPr lang="en-GB" b="1" dirty="0"/>
              <a:t>Practitioners’ Guide </a:t>
            </a:r>
            <a:r>
              <a:rPr lang="en-GB" dirty="0"/>
              <a:t>– this is expected to be published before the end of March and will be available via our website; we are expecting the following areas to be clarified and, as ever, early adoption is encouraged:</a:t>
            </a:r>
          </a:p>
          <a:p>
            <a:pPr marL="628650" lvl="1" indent="-171450">
              <a:buFont typeface="Arial" panose="020B0604020202020204" pitchFamily="34" charset="0"/>
              <a:buChar char="•"/>
            </a:pPr>
            <a:r>
              <a:rPr lang="en-GB" dirty="0"/>
              <a:t>Staff costs – guidance and which costs got in Box 4 and which in Box 6, prior year comparatives will need to be restated on same basis</a:t>
            </a:r>
          </a:p>
          <a:p>
            <a:pPr marL="628650" lvl="1" indent="-171450">
              <a:buFont typeface="Arial" panose="020B0604020202020204" pitchFamily="34" charset="0"/>
              <a:buChar char="•"/>
            </a:pPr>
            <a:r>
              <a:rPr lang="en-GB" dirty="0"/>
              <a:t>Guidance on new ICOs</a:t>
            </a:r>
          </a:p>
          <a:p>
            <a:pPr marL="628650" lvl="1" indent="-171450">
              <a:buFont typeface="Arial" panose="020B0604020202020204" pitchFamily="34" charset="0"/>
              <a:buChar char="•"/>
            </a:pPr>
            <a:r>
              <a:rPr lang="en-US" sz="1200" kern="1200" dirty="0">
                <a:solidFill>
                  <a:schemeClr val="tx1"/>
                </a:solidFill>
                <a:effectLst/>
                <a:latin typeface="Arial" charset="0"/>
                <a:ea typeface="ＭＳ Ｐゴシック" pitchFamily="16" charset="-128"/>
                <a:cs typeface="+mn-cs"/>
              </a:rPr>
              <a:t>Updated wording for guidance on bank reconciliations </a:t>
            </a:r>
          </a:p>
          <a:p>
            <a:pPr marL="628650" lvl="1" indent="-171450">
              <a:buFont typeface="Arial" panose="020B0604020202020204" pitchFamily="34" charset="0"/>
              <a:buChar char="•"/>
            </a:pPr>
            <a:r>
              <a:rPr lang="en-US" sz="1200" kern="1200" dirty="0">
                <a:solidFill>
                  <a:schemeClr val="tx1"/>
                </a:solidFill>
                <a:effectLst/>
                <a:latin typeface="Arial" charset="0"/>
                <a:ea typeface="ＭＳ Ｐゴシック" pitchFamily="16" charset="-128"/>
                <a:cs typeface="+mn-cs"/>
              </a:rPr>
              <a:t>Assertion 1 guidance updated to reflect the mandatory requirement for an annual review and approval of reserves </a:t>
            </a:r>
          </a:p>
          <a:p>
            <a:pPr marL="628650" lvl="1" indent="-171450">
              <a:buFont typeface="Arial" panose="020B0604020202020204" pitchFamily="34" charset="0"/>
              <a:buChar char="•"/>
            </a:pPr>
            <a:r>
              <a:rPr lang="en-US" sz="1200" kern="1200" dirty="0">
                <a:solidFill>
                  <a:schemeClr val="tx1"/>
                </a:solidFill>
                <a:effectLst/>
                <a:latin typeface="Arial" charset="0"/>
                <a:ea typeface="ＭＳ Ｐゴシック" pitchFamily="16" charset="-128"/>
                <a:cs typeface="+mn-cs"/>
              </a:rPr>
              <a:t>Fixed assets and valuation.  An update to the wording in sections 2 and 5 to ensure alignment </a:t>
            </a:r>
          </a:p>
          <a:p>
            <a:pPr marL="628650" lvl="1" indent="-171450">
              <a:buFont typeface="Arial" panose="020B0604020202020204" pitchFamily="34" charset="0"/>
              <a:buChar char="•"/>
            </a:pPr>
            <a:r>
              <a:rPr lang="en-US" sz="1200" kern="1200" dirty="0">
                <a:solidFill>
                  <a:schemeClr val="tx1"/>
                </a:solidFill>
                <a:effectLst/>
                <a:latin typeface="Arial" charset="0"/>
                <a:ea typeface="ＭＳ Ｐゴシック" pitchFamily="16" charset="-128"/>
                <a:cs typeface="+mn-cs"/>
              </a:rPr>
              <a:t>Guidance for exempt authorities re exemption requirements, including a new requirement to submit exemption certificate to auditors, rather than just notifying auditors of exemption decision</a:t>
            </a:r>
          </a:p>
          <a:p>
            <a:pPr marL="628650" lvl="1" indent="-171450">
              <a:buFont typeface="Arial" panose="020B0604020202020204" pitchFamily="34" charset="0"/>
              <a:buChar char="•"/>
            </a:pPr>
            <a:endParaRPr lang="en-US" sz="1200" kern="1200" dirty="0">
              <a:solidFill>
                <a:schemeClr val="tx1"/>
              </a:solidFill>
              <a:effectLst/>
              <a:latin typeface="Arial" charset="0"/>
              <a:ea typeface="ＭＳ Ｐゴシック" pitchFamily="16" charset="-128"/>
              <a:cs typeface="+mn-cs"/>
            </a:endParaRPr>
          </a:p>
          <a:p>
            <a:pPr marL="457200" lvl="1"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5</a:t>
            </a:fld>
            <a:endParaRPr lang="en-US"/>
          </a:p>
        </p:txBody>
      </p:sp>
    </p:spTree>
    <p:extLst>
      <p:ext uri="{BB962C8B-B14F-4D97-AF65-F5344CB8AC3E}">
        <p14:creationId xmlns:p14="http://schemas.microsoft.com/office/powerpoint/2010/main" val="66838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6113" y="4748809"/>
            <a:ext cx="5033713" cy="4858740"/>
          </a:xfrm>
        </p:spPr>
        <p:txBody>
          <a:bodyPr/>
          <a:lstStyle/>
          <a:p>
            <a:pPr marL="345746" indent="-345746">
              <a:buFont typeface="Arial" panose="020B0604020202020204" pitchFamily="34" charset="0"/>
              <a:buChar char="•"/>
            </a:pPr>
            <a:r>
              <a:rPr lang="en-GB" sz="1100" dirty="0"/>
              <a:t>Updated </a:t>
            </a:r>
            <a:r>
              <a:rPr lang="en-GB" sz="1100" b="1" dirty="0"/>
              <a:t>pro </a:t>
            </a:r>
            <a:r>
              <a:rPr lang="en-GB" sz="1100" b="1" dirty="0" err="1"/>
              <a:t>formas</a:t>
            </a:r>
            <a:r>
              <a:rPr lang="en-GB" sz="1100" b="1" dirty="0"/>
              <a:t> </a:t>
            </a:r>
            <a:r>
              <a:rPr lang="en-GB" sz="1100" dirty="0"/>
              <a:t>– these are our own forms that are provided to assist you, the numerical forms are now in Excel. As always, if you prefer to submit the additional information in a different format, that is acceptable, as long as all the requested information is provided.</a:t>
            </a:r>
          </a:p>
          <a:p>
            <a:pPr marL="345746" indent="-345746">
              <a:buFont typeface="Arial" panose="020B0604020202020204" pitchFamily="34" charset="0"/>
              <a:buChar char="•"/>
            </a:pPr>
            <a:r>
              <a:rPr lang="en-GB" sz="1100" dirty="0"/>
              <a:t>Updated </a:t>
            </a:r>
            <a:r>
              <a:rPr lang="en-GB" sz="1100" b="1" dirty="0"/>
              <a:t>intermediate review tests </a:t>
            </a:r>
            <a:r>
              <a:rPr lang="en-GB" sz="1100" dirty="0"/>
              <a:t>– Assertions 4, 7 &amp;</a:t>
            </a:r>
            <a:r>
              <a:rPr lang="en-GB" sz="1100" dirty="0">
                <a:solidFill>
                  <a:srgbClr val="FF0000"/>
                </a:solidFill>
              </a:rPr>
              <a:t> </a:t>
            </a:r>
            <a:r>
              <a:rPr lang="en-GB" sz="1100" dirty="0">
                <a:solidFill>
                  <a:srgbClr val="FF0000"/>
                </a:solidFill>
                <a:highlight>
                  <a:srgbClr val="FFFF00"/>
                </a:highlight>
              </a:rPr>
              <a:t>8</a:t>
            </a:r>
            <a:r>
              <a:rPr lang="en-GB" sz="1100" dirty="0">
                <a:solidFill>
                  <a:srgbClr val="FF0000"/>
                </a:solidFill>
              </a:rPr>
              <a:t> </a:t>
            </a:r>
            <a:r>
              <a:rPr lang="en-GB" sz="1100" dirty="0"/>
              <a:t>are being reviewed by us this year – the additional information requirements are covered in a later slide</a:t>
            </a:r>
          </a:p>
          <a:p>
            <a:pPr marL="345746" indent="-345746">
              <a:buFont typeface="Arial" panose="020B0604020202020204" pitchFamily="34" charset="0"/>
              <a:buChar char="•"/>
            </a:pPr>
            <a:r>
              <a:rPr lang="en-GB" sz="1100" dirty="0"/>
              <a:t>Updated </a:t>
            </a:r>
            <a:r>
              <a:rPr lang="en-GB" sz="1100" b="1" dirty="0"/>
              <a:t>5% sample </a:t>
            </a:r>
            <a:r>
              <a:rPr lang="en-GB" sz="1100" dirty="0"/>
              <a:t>- 5% of those authorities who would otherwise be subject to basic review will be selected for intermediate review – an additional email will be sent to the selected authorities (NB As in the prior year, if any authorities claiming exemption are selected within the sample; they are NOT required to have a review) Please note that we do not send an additional email to those authorities that are intermediate by size. If either total income or expenditure are over £200k, then an intermediate review is automatically required</a:t>
            </a:r>
          </a:p>
          <a:p>
            <a:pPr marL="345746" marR="0" lvl="0" indent="-345746"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100" b="1" dirty="0"/>
              <a:t>Submission deadline </a:t>
            </a:r>
            <a:r>
              <a:rPr lang="en-GB" sz="1100" dirty="0"/>
              <a:t>– we have set the default deadline for submission of exemption certificates or AGAR Part 3 plus additional information to be </a:t>
            </a:r>
            <a:r>
              <a:rPr lang="en-GB" sz="1100" b="1" dirty="0"/>
              <a:t>Wednesday 1 July</a:t>
            </a:r>
            <a:r>
              <a:rPr lang="en-GB" sz="1100" dirty="0"/>
              <a:t>, please email us if this deadline cannot be met – although please note that this is the final compliant date for the start of the public rights period. Please submit your documentation earlier if possible. Please note, there are </a:t>
            </a:r>
            <a:r>
              <a:rPr lang="en-GB" sz="1100" b="1" dirty="0"/>
              <a:t>changes to our processes in respect of submission deadlines for 2019/20 </a:t>
            </a:r>
            <a:r>
              <a:rPr lang="en-GB" sz="1100" dirty="0"/>
              <a:t>which we will come on to in the next slide. </a:t>
            </a:r>
          </a:p>
          <a:p>
            <a:pPr marL="345746" marR="0" lvl="0" indent="-345746"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100" b="1" dirty="0"/>
              <a:t>Suggested public rights dates </a:t>
            </a:r>
            <a:r>
              <a:rPr lang="en-GB" sz="1100" dirty="0"/>
              <a:t>– we have included </a:t>
            </a:r>
            <a:r>
              <a:rPr lang="en-GB" sz="1100" b="1" dirty="0">
                <a:solidFill>
                  <a:srgbClr val="FF0000"/>
                </a:solidFill>
              </a:rPr>
              <a:t>Monday 15 June to Friday 24 July</a:t>
            </a:r>
            <a:r>
              <a:rPr lang="en-GB" sz="1100" dirty="0">
                <a:solidFill>
                  <a:srgbClr val="FF0000"/>
                </a:solidFill>
              </a:rPr>
              <a:t> </a:t>
            </a:r>
            <a:r>
              <a:rPr lang="en-GB" sz="1100" dirty="0"/>
              <a:t>in our pro forma template Notice – you may wish to amend these dates, depending on the date of your approval meeting – please remember that the first 10 working days of July MUST be included in order to comply - i.e. 1 to 14 July inclusive this year.  In practice this means that public rights may be exercised:</a:t>
            </a:r>
          </a:p>
          <a:p>
            <a:pPr lvl="1" hangingPunct="0"/>
            <a:r>
              <a:rPr lang="en-GB" sz="1100" dirty="0"/>
              <a:t>at the earliest, between Wednesday 3 June and Tuesday 14 July 2020; and</a:t>
            </a:r>
          </a:p>
          <a:p>
            <a:pPr lvl="1" hangingPunct="0"/>
            <a:r>
              <a:rPr lang="en-GB" sz="1100" dirty="0"/>
              <a:t>at the latest, between Wednesday 1 July and Tuesday 11 August 2020.</a:t>
            </a:r>
            <a:endParaRPr lang="en-GB" dirty="0"/>
          </a:p>
        </p:txBody>
      </p:sp>
      <p:sp>
        <p:nvSpPr>
          <p:cNvPr id="4" name="Slide Number Placeholder 3"/>
          <p:cNvSpPr>
            <a:spLocks noGrp="1"/>
          </p:cNvSpPr>
          <p:nvPr>
            <p:ph type="sldNum" sz="quarter" idx="10"/>
          </p:nvPr>
        </p:nvSpPr>
        <p:spPr/>
        <p:txBody>
          <a:bodyPr/>
          <a:lstStyle/>
          <a:p>
            <a:fld id="{83A45AF8-E7A6-491F-8406-C9293243A41D}" type="slidenum">
              <a:rPr lang="en-US" smtClean="0"/>
              <a:pPr/>
              <a:t>6</a:t>
            </a:fld>
            <a:endParaRPr lang="en-US"/>
          </a:p>
        </p:txBody>
      </p:sp>
    </p:spTree>
    <p:extLst>
      <p:ext uri="{BB962C8B-B14F-4D97-AF65-F5344CB8AC3E}">
        <p14:creationId xmlns:p14="http://schemas.microsoft.com/office/powerpoint/2010/main" val="326408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Arial" charset="0"/>
                <a:ea typeface="ＭＳ Ｐゴシック" pitchFamily="16" charset="-128"/>
                <a:cs typeface="+mn-cs"/>
              </a:rPr>
              <a:t>CHANGES FOR 2019/20</a:t>
            </a:r>
          </a:p>
          <a:p>
            <a:r>
              <a:rPr lang="en-GB" sz="1200" b="0" kern="1200" dirty="0">
                <a:solidFill>
                  <a:schemeClr val="tx1"/>
                </a:solidFill>
                <a:effectLst/>
                <a:latin typeface="Arial" charset="0"/>
                <a:ea typeface="ＭＳ Ｐゴシック" pitchFamily="16" charset="-128"/>
                <a:cs typeface="+mn-cs"/>
              </a:rPr>
              <a:t>It is important to note that in a change to prior years:</a:t>
            </a:r>
          </a:p>
          <a:p>
            <a:pPr marL="171450" lvl="0" indent="-171450" fontAlgn="auto" hangingPunct="1">
              <a:buFont typeface="Arial" panose="020B0604020202020204" pitchFamily="34" charset="0"/>
              <a:buChar char="•"/>
            </a:pPr>
            <a:r>
              <a:rPr lang="en-GB" sz="1200" b="0" kern="1200" dirty="0">
                <a:solidFill>
                  <a:schemeClr val="tx1"/>
                </a:solidFill>
                <a:effectLst/>
                <a:latin typeface="Arial" charset="0"/>
                <a:ea typeface="ＭＳ Ｐゴシック" pitchFamily="16" charset="-128"/>
                <a:cs typeface="+mn-cs"/>
              </a:rPr>
              <a:t>no submission deadlines will be granted beyond 6 September; </a:t>
            </a:r>
          </a:p>
          <a:p>
            <a:pPr marL="171450" lvl="0" indent="-171450" fontAlgn="auto" hangingPunct="1">
              <a:buFont typeface="Arial" panose="020B0604020202020204" pitchFamily="34" charset="0"/>
              <a:buChar char="•"/>
            </a:pPr>
            <a:r>
              <a:rPr lang="en-GB" sz="1200" b="0" kern="1200" dirty="0">
                <a:solidFill>
                  <a:schemeClr val="tx1"/>
                </a:solidFill>
                <a:effectLst/>
                <a:latin typeface="Arial" charset="0"/>
                <a:ea typeface="ＭＳ Ｐゴシック" pitchFamily="16" charset="-128"/>
                <a:cs typeface="+mn-cs"/>
              </a:rPr>
              <a:t>it will only be possible to extend submission deadlines by a maximum of 4 weeks at a time providing sufficient justification explaining the need for the extension is given;</a:t>
            </a:r>
          </a:p>
          <a:p>
            <a:pPr marL="171450" lvl="0" indent="-171450" fontAlgn="auto" hangingPunct="1">
              <a:buFont typeface="Arial" panose="020B0604020202020204" pitchFamily="34" charset="0"/>
              <a:buChar char="•"/>
            </a:pPr>
            <a:r>
              <a:rPr lang="en-GB" sz="1200" b="0" kern="1200" dirty="0">
                <a:solidFill>
                  <a:schemeClr val="tx1"/>
                </a:solidFill>
                <a:effectLst/>
                <a:latin typeface="Arial" charset="0"/>
                <a:ea typeface="ＭＳ Ｐゴシック" pitchFamily="16" charset="-128"/>
                <a:cs typeface="+mn-cs"/>
              </a:rPr>
              <a:t>chaser letters (chargeable at £40+VAT) will still be issued where revised submission deadlines are not met;</a:t>
            </a:r>
          </a:p>
          <a:p>
            <a:pPr marL="171450" lvl="0" indent="-171450" fontAlgn="auto" hangingPunct="1">
              <a:buFont typeface="Arial" panose="020B0604020202020204" pitchFamily="34" charset="0"/>
              <a:buChar char="•"/>
            </a:pPr>
            <a:r>
              <a:rPr lang="en-GB" sz="1200" b="0" kern="1200" dirty="0">
                <a:solidFill>
                  <a:schemeClr val="tx1"/>
                </a:solidFill>
                <a:effectLst/>
                <a:latin typeface="Arial" charset="0"/>
                <a:ea typeface="ＭＳ Ｐゴシック" pitchFamily="16" charset="-128"/>
                <a:cs typeface="+mn-cs"/>
              </a:rPr>
              <a:t>a statutory recommendation will be issued to all financially active non-responding authorities that fail to submit their documents by 15 September.  Statutory recommendations for non-response are charged at the standard fee rate depending on the authority’s last known expenditure banding and hence give rise to a minimum additional fee of £200 plus VAT.  </a:t>
            </a:r>
          </a:p>
          <a:p>
            <a:pPr marL="171450" lvl="0" indent="-171450" fontAlgn="auto" hangingPunct="1">
              <a:buFont typeface="Arial" panose="020B0604020202020204" pitchFamily="34" charset="0"/>
              <a:buChar char="•"/>
            </a:pPr>
            <a:r>
              <a:rPr lang="en-GB" sz="1200" b="0" kern="1200" dirty="0">
                <a:solidFill>
                  <a:schemeClr val="tx1"/>
                </a:solidFill>
                <a:effectLst/>
                <a:latin typeface="Arial" charset="0"/>
                <a:ea typeface="ＭＳ Ｐゴシック" pitchFamily="16" charset="-128"/>
                <a:cs typeface="+mn-cs"/>
              </a:rPr>
              <a:t>IMPORTANT:  </a:t>
            </a:r>
            <a:r>
              <a:rPr lang="en-GB" sz="1200" b="0" u="sng" kern="1200" dirty="0">
                <a:solidFill>
                  <a:schemeClr val="tx1"/>
                </a:solidFill>
                <a:effectLst/>
                <a:latin typeface="Arial" charset="0"/>
                <a:ea typeface="ＭＳ Ｐゴシック" pitchFamily="16" charset="-128"/>
                <a:cs typeface="+mn-cs"/>
              </a:rPr>
              <a:t>If a financially active smaller authority is issued with a statutory recommendation (and/or a public interest report) for 2019/20 it will not be able to claim exemption from a limited assurance review for 2020/21, regardless of whether it meets all other criteria.  </a:t>
            </a:r>
          </a:p>
          <a:p>
            <a:pPr marL="171450" marR="0" lvl="0" indent="-171450" algn="l" defTabSz="914400" rtl="0" eaLnBrk="1" fontAlgn="auto" latinLnBrk="0" hangingPunct="1">
              <a:lnSpc>
                <a:spcPct val="100000"/>
              </a:lnSpc>
              <a:spcBef>
                <a:spcPct val="30000"/>
              </a:spcBef>
              <a:spcAft>
                <a:spcPct val="0"/>
              </a:spcAft>
              <a:buClrTx/>
              <a:buSzTx/>
              <a:buFont typeface="Arial" panose="020B0604020202020204" pitchFamily="34" charset="0"/>
              <a:buChar char="•"/>
              <a:tabLst/>
              <a:defRPr/>
            </a:pPr>
            <a:r>
              <a:rPr lang="en-GB" dirty="0"/>
              <a:t>See also later slide re consequences for non-responders</a:t>
            </a:r>
            <a:endParaRPr lang="en-GB" sz="1200" b="0" kern="1200" dirty="0">
              <a:solidFill>
                <a:schemeClr val="tx1"/>
              </a:solidFill>
              <a:effectLst/>
              <a:latin typeface="Arial" charset="0"/>
              <a:ea typeface="ＭＳ Ｐゴシック" pitchFamily="16" charset="-128"/>
              <a:cs typeface="+mn-cs"/>
            </a:endParaRPr>
          </a:p>
          <a:p>
            <a:endParaRPr lang="en-GB" dirty="0"/>
          </a:p>
        </p:txBody>
      </p:sp>
      <p:sp>
        <p:nvSpPr>
          <p:cNvPr id="4" name="Slide Number Placeholder 3"/>
          <p:cNvSpPr>
            <a:spLocks noGrp="1"/>
          </p:cNvSpPr>
          <p:nvPr>
            <p:ph type="sldNum" sz="quarter" idx="5"/>
          </p:nvPr>
        </p:nvSpPr>
        <p:spPr/>
        <p:txBody>
          <a:bodyPr/>
          <a:lstStyle/>
          <a:p>
            <a:fld id="{83A45AF8-E7A6-491F-8406-C9293243A41D}" type="slidenum">
              <a:rPr lang="en-US" smtClean="0"/>
              <a:pPr/>
              <a:t>7</a:t>
            </a:fld>
            <a:endParaRPr lang="en-US"/>
          </a:p>
        </p:txBody>
      </p:sp>
    </p:spTree>
    <p:extLst>
      <p:ext uri="{BB962C8B-B14F-4D97-AF65-F5344CB8AC3E}">
        <p14:creationId xmlns:p14="http://schemas.microsoft.com/office/powerpoint/2010/main" val="3300117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dirty="0"/>
              <a:t>Intermediate review testing:</a:t>
            </a:r>
          </a:p>
          <a:p>
            <a:pPr>
              <a:buFont typeface="Arial" pitchFamily="34" charset="0"/>
              <a:buNone/>
            </a:pPr>
            <a:endParaRPr lang="en-GB" dirty="0"/>
          </a:p>
          <a:p>
            <a:pPr>
              <a:buFont typeface="Arial" pitchFamily="34" charset="0"/>
              <a:buChar char="•"/>
            </a:pPr>
            <a:r>
              <a:rPr lang="en-GB" dirty="0"/>
              <a:t>Additional testing to ensure compliance with statutory requirements as set out in proper practices – the Practitioners’ Guide (i.e. We only ask for things that authorities should already have evidence of each year – we are trying not to create additional work for clerks)</a:t>
            </a:r>
          </a:p>
          <a:p>
            <a:pPr>
              <a:buFont typeface="Arial" pitchFamily="34" charset="0"/>
              <a:buChar char="•"/>
            </a:pPr>
            <a:r>
              <a:rPr lang="en-GB" dirty="0"/>
              <a:t>We</a:t>
            </a:r>
            <a:r>
              <a:rPr lang="en-GB" baseline="0" dirty="0"/>
              <a:t> use a c</a:t>
            </a:r>
            <a:r>
              <a:rPr lang="en-GB" dirty="0"/>
              <a:t>yclical approach to testing the assertions in Section 1 (we test different ones each year – please read the instruction pack carefully and only send what has been requested for this year)</a:t>
            </a:r>
          </a:p>
          <a:p>
            <a:pPr>
              <a:buFont typeface="Arial" pitchFamily="34" charset="0"/>
              <a:buChar char="•"/>
            </a:pPr>
            <a:r>
              <a:rPr lang="en-GB" dirty="0"/>
              <a:t>We sometimes</a:t>
            </a:r>
            <a:r>
              <a:rPr lang="en-GB" baseline="0" dirty="0"/>
              <a:t> </a:t>
            </a:r>
            <a:r>
              <a:rPr lang="en-GB" dirty="0"/>
              <a:t>ask for evidence of what authorities (and not just clerks or internal auditors) have considered before ticking ‘Yes’ to an assertion - usually minutes of a discussion and/or supporting agenda paper</a:t>
            </a:r>
          </a:p>
          <a:p>
            <a:pPr>
              <a:buFont typeface="Arial" pitchFamily="34" charset="0"/>
              <a:buChar char="•"/>
            </a:pPr>
            <a:r>
              <a:rPr lang="en-GB" dirty="0"/>
              <a:t>This testing often involves ‘grey’ areas where we have to use a proportionate approach to the evidence we expect to see – we have very different governance expectations for authorities with income of £200 pa to £200k pa to £2m pa</a:t>
            </a:r>
          </a:p>
          <a:p>
            <a:endParaRPr lang="en-GB" dirty="0"/>
          </a:p>
        </p:txBody>
      </p:sp>
      <p:sp>
        <p:nvSpPr>
          <p:cNvPr id="4" name="Slide Number Placeholder 3"/>
          <p:cNvSpPr>
            <a:spLocks noGrp="1"/>
          </p:cNvSpPr>
          <p:nvPr>
            <p:ph type="sldNum" sz="quarter" idx="10"/>
          </p:nvPr>
        </p:nvSpPr>
        <p:spPr/>
        <p:txBody>
          <a:bodyPr/>
          <a:lstStyle/>
          <a:p>
            <a:fld id="{BCC7E621-8399-4EC4-A5C7-3D483E30B721}" type="slidenum">
              <a:rPr lang="en-US" smtClean="0"/>
              <a:pPr/>
              <a:t>8</a:t>
            </a:fld>
            <a:endParaRPr lang="en-US"/>
          </a:p>
        </p:txBody>
      </p:sp>
    </p:spTree>
    <p:extLst>
      <p:ext uri="{BB962C8B-B14F-4D97-AF65-F5344CB8AC3E}">
        <p14:creationId xmlns:p14="http://schemas.microsoft.com/office/powerpoint/2010/main" val="1014163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6113" y="4498975"/>
            <a:ext cx="5033713" cy="5324598"/>
          </a:xfrm>
        </p:spPr>
        <p:txBody>
          <a:bodyPr/>
          <a:lstStyle/>
          <a:p>
            <a:pPr marL="230497" indent="-230497">
              <a:buAutoNum type="alphaLcParenR"/>
            </a:pPr>
            <a:r>
              <a:rPr lang="en-GB" sz="1100" dirty="0"/>
              <a:t>If </a:t>
            </a:r>
            <a:r>
              <a:rPr lang="en-GB" sz="1100" b="1" dirty="0"/>
              <a:t>either your total gross income or expenditure is greater than £200,000</a:t>
            </a:r>
            <a:r>
              <a:rPr lang="en-GB" sz="1100" dirty="0"/>
              <a:t> then your smaller authority automatically meets the requirements for an intermediate level review AND YOU WILL NOT RECEIVE AN ADDITIONAL EMAIL. </a:t>
            </a:r>
          </a:p>
          <a:p>
            <a:r>
              <a:rPr lang="en-GB" sz="1100" dirty="0"/>
              <a:t>b) External auditors are also required to select a </a:t>
            </a:r>
            <a:r>
              <a:rPr lang="en-GB" sz="1100" b="1" dirty="0"/>
              <a:t>random sample each year of up to 5%</a:t>
            </a:r>
            <a:r>
              <a:rPr lang="en-GB" sz="1100" dirty="0"/>
              <a:t> of smaller authorities, who would otherwise be subject to basic level review procedures, for intermediate level review procedures.  In addition, we have discretion to select an additional sample on a risk-based approach.  If your smaller authority is selected for intermediate level procedures as part of either of these samples, you will have been informed via a separate email and will </a:t>
            </a:r>
            <a:r>
              <a:rPr lang="en-GB" sz="1100" b="1" dirty="0"/>
              <a:t>not</a:t>
            </a:r>
            <a:r>
              <a:rPr lang="en-GB" sz="1100" dirty="0"/>
              <a:t> be charged an additional fee for the additional work we undertake. </a:t>
            </a:r>
          </a:p>
          <a:p>
            <a:r>
              <a:rPr lang="en-GB" sz="1100" b="1" dirty="0"/>
              <a:t>NB: if an exempt authority is chosen as part of the random sample, it will NOT be subject to a review.</a:t>
            </a:r>
            <a:endParaRPr lang="en-GB" sz="1100" dirty="0"/>
          </a:p>
          <a:p>
            <a:endParaRPr lang="en-GB" sz="1100" b="1" dirty="0"/>
          </a:p>
          <a:p>
            <a:r>
              <a:rPr lang="en-GB" sz="1100" b="1" dirty="0"/>
              <a:t>If your smaller authority has been identified as requiring intermediate level review procedures as a result of the criteria in either a) or b) above, you </a:t>
            </a:r>
            <a:r>
              <a:rPr lang="en-GB" sz="1100" b="1" u="sng" dirty="0"/>
              <a:t>must</a:t>
            </a:r>
            <a:r>
              <a:rPr lang="en-GB" sz="1100" b="1" dirty="0"/>
              <a:t> </a:t>
            </a:r>
            <a:r>
              <a:rPr lang="en-GB" sz="1100" u="sng" dirty="0">
                <a:hlinkClick r:id="rId3"/>
              </a:rPr>
              <a:t>send</a:t>
            </a:r>
            <a:r>
              <a:rPr lang="en-GB" sz="1100" b="1" dirty="0"/>
              <a:t> the additional information (preferably by email </a:t>
            </a:r>
            <a:r>
              <a:rPr lang="en-GB" sz="1100" b="1" u="sng" dirty="0"/>
              <a:t>only</a:t>
            </a:r>
            <a:r>
              <a:rPr lang="en-GB" sz="1100" b="1" dirty="0"/>
              <a:t>), as well as the basic level review information:</a:t>
            </a:r>
            <a:endParaRPr lang="en-GB" sz="1100" dirty="0"/>
          </a:p>
          <a:p>
            <a:pPr defTabSz="921990" fontAlgn="auto" hangingPunct="0"/>
            <a:endParaRPr lang="en-GB" sz="1100" dirty="0"/>
          </a:p>
          <a:p>
            <a:pPr defTabSz="921990" fontAlgn="auto" hangingPunct="0"/>
            <a:r>
              <a:rPr lang="en-GB" sz="1100" dirty="0"/>
              <a:t>Assertion 4 – public rights - required information already included in basic information request</a:t>
            </a:r>
          </a:p>
          <a:p>
            <a:pPr lvl="0" fontAlgn="auto" hangingPunct="0"/>
            <a:r>
              <a:rPr lang="en-GB" sz="1100" dirty="0"/>
              <a:t> </a:t>
            </a:r>
          </a:p>
          <a:p>
            <a:pPr lvl="0" hangingPunct="0"/>
            <a:r>
              <a:rPr lang="en-GB" sz="1100" b="1" dirty="0"/>
              <a:t>Assertion 7: if the 2018/19 external auditor report included any ‘except for’ matters</a:t>
            </a:r>
            <a:r>
              <a:rPr lang="en-GB" sz="1100" dirty="0"/>
              <a:t>, copies of minutes and any agreed plan showing </a:t>
            </a:r>
            <a:r>
              <a:rPr lang="en-GB" sz="1100" b="1" dirty="0"/>
              <a:t>the corrective action</a:t>
            </a:r>
            <a:r>
              <a:rPr lang="en-GB" sz="1100" dirty="0"/>
              <a:t> taken to address these matters, (if not otherwise evidenced on the AGAR and other documentation provided for our review). If the evidence of action is included within the AGAR and additional information, e.g. by the fact that the approval date was compliant with Regulations, then no additional action plan etc is required; and</a:t>
            </a:r>
          </a:p>
          <a:p>
            <a:endParaRPr lang="en-GB" sz="1200" b="1" dirty="0"/>
          </a:p>
          <a:p>
            <a:r>
              <a:rPr lang="en-GB" sz="1200" b="1" dirty="0"/>
              <a:t>Assertion 8: </a:t>
            </a:r>
            <a:r>
              <a:rPr lang="en-GB" dirty="0"/>
              <a:t>Copies of minutes, agenda papers and any related reports to support the setting of the budget for the next financial year.</a:t>
            </a:r>
          </a:p>
        </p:txBody>
      </p:sp>
      <p:sp>
        <p:nvSpPr>
          <p:cNvPr id="4" name="Slide Number Placeholder 3"/>
          <p:cNvSpPr>
            <a:spLocks noGrp="1"/>
          </p:cNvSpPr>
          <p:nvPr>
            <p:ph type="sldNum" sz="quarter" idx="10"/>
          </p:nvPr>
        </p:nvSpPr>
        <p:spPr/>
        <p:txBody>
          <a:bodyPr/>
          <a:lstStyle/>
          <a:p>
            <a:fld id="{83A45AF8-E7A6-491F-8406-C9293243A41D}" type="slidenum">
              <a:rPr lang="en-US" smtClean="0"/>
              <a:pPr/>
              <a:t>9</a:t>
            </a:fld>
            <a:endParaRPr lang="en-US"/>
          </a:p>
        </p:txBody>
      </p:sp>
    </p:spTree>
    <p:extLst>
      <p:ext uri="{BB962C8B-B14F-4D97-AF65-F5344CB8AC3E}">
        <p14:creationId xmlns:p14="http://schemas.microsoft.com/office/powerpoint/2010/main" val="2752407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825" name="Rectangle 1033"/>
          <p:cNvSpPr>
            <a:spLocks noGrp="1" noChangeArrowheads="1"/>
          </p:cNvSpPr>
          <p:nvPr>
            <p:ph type="ctrTitle"/>
          </p:nvPr>
        </p:nvSpPr>
        <p:spPr>
          <a:xfrm>
            <a:off x="2648744" y="4941888"/>
            <a:ext cx="6773069" cy="381000"/>
          </a:xfrm>
        </p:spPr>
        <p:txBody>
          <a:bodyPr lIns="91423" tIns="45712" rIns="91423" bIns="45712"/>
          <a:lstStyle>
            <a:lvl1pPr algn="r">
              <a:defRPr sz="3200">
                <a:solidFill>
                  <a:srgbClr val="0A387A"/>
                </a:solidFill>
              </a:defRPr>
            </a:lvl1pPr>
          </a:lstStyle>
          <a:p>
            <a:r>
              <a:rPr lang="en-US"/>
              <a:t>Click to edit Master title style</a:t>
            </a:r>
            <a:endParaRPr lang="en-US" dirty="0"/>
          </a:p>
        </p:txBody>
      </p:sp>
      <p:sp>
        <p:nvSpPr>
          <p:cNvPr id="34824" name="Rectangle 1032"/>
          <p:cNvSpPr>
            <a:spLocks noGrp="1" noChangeArrowheads="1"/>
          </p:cNvSpPr>
          <p:nvPr>
            <p:ph type="subTitle" idx="1"/>
          </p:nvPr>
        </p:nvSpPr>
        <p:spPr>
          <a:xfrm>
            <a:off x="2648744" y="5632450"/>
            <a:ext cx="6774656" cy="533400"/>
          </a:xfrm>
        </p:spPr>
        <p:txBody>
          <a:bodyPr lIns="91423" tIns="45712" rIns="91423" bIns="45712"/>
          <a:lstStyle>
            <a:lvl1pPr algn="r">
              <a:lnSpc>
                <a:spcPts val="3600"/>
              </a:lnSpc>
              <a:spcAft>
                <a:spcPct val="0"/>
              </a:spcAft>
              <a:defRPr>
                <a:solidFill>
                  <a:srgbClr val="949594"/>
                </a:solidFill>
              </a:defRPr>
            </a:lvl1pPr>
          </a:lstStyle>
          <a:p>
            <a:r>
              <a:rPr lang="en-US"/>
              <a:t>Click to edit Master subtitle style</a:t>
            </a:r>
            <a:endParaRPr lang="en-US" dirty="0"/>
          </a:p>
        </p:txBody>
      </p:sp>
      <p:sp>
        <p:nvSpPr>
          <p:cNvPr id="8" name="Rectangle 1058"/>
          <p:cNvSpPr>
            <a:spLocks noChangeArrowheads="1"/>
          </p:cNvSpPr>
          <p:nvPr userDrawn="1"/>
        </p:nvSpPr>
        <p:spPr bwMode="auto">
          <a:xfrm>
            <a:off x="0" y="0"/>
            <a:ext cx="9906000" cy="4724400"/>
          </a:xfrm>
          <a:prstGeom prst="rect">
            <a:avLst/>
          </a:prstGeom>
          <a:solidFill>
            <a:srgbClr val="0A387A"/>
          </a:solidFill>
          <a:ln w="9525">
            <a:noFill/>
            <a:miter lim="800000"/>
            <a:headEnd/>
            <a:tailEnd/>
          </a:ln>
        </p:spPr>
        <p:txBody>
          <a:bodyPr wrap="none" anchor="ctr"/>
          <a:lstStyle/>
          <a:p>
            <a:pPr algn="ctr"/>
            <a:endParaRPr lang="en-GB">
              <a:solidFill>
                <a:srgbClr val="E31231"/>
              </a:solidFill>
            </a:endParaRPr>
          </a:p>
        </p:txBody>
      </p:sp>
      <p:pic>
        <p:nvPicPr>
          <p:cNvPr id="11" name="Picture 10" descr="PKF_logo_white.png"/>
          <p:cNvPicPr>
            <a:picLocks noChangeAspect="1"/>
          </p:cNvPicPr>
          <p:nvPr userDrawn="1"/>
        </p:nvPicPr>
        <p:blipFill>
          <a:blip r:embed="rId2" cstate="print"/>
          <a:stretch>
            <a:fillRect/>
          </a:stretch>
        </p:blipFill>
        <p:spPr>
          <a:xfrm>
            <a:off x="8193360" y="260648"/>
            <a:ext cx="1152146" cy="960122"/>
          </a:xfrm>
          <a:prstGeom prst="rect">
            <a:avLst/>
          </a:prstGeom>
        </p:spPr>
      </p:pic>
      <p:pic>
        <p:nvPicPr>
          <p:cNvPr id="6" name="Picture 5" descr="shutterstock_125815481.jpg"/>
          <p:cNvPicPr>
            <a:picLocks noChangeAspect="1"/>
          </p:cNvPicPr>
          <p:nvPr userDrawn="1"/>
        </p:nvPicPr>
        <p:blipFill rotWithShape="1">
          <a:blip r:embed="rId3" cstate="screen">
            <a:extLst>
              <a:ext uri="{28A0092B-C50C-407E-A947-70E740481C1C}">
                <a14:useLocalDpi xmlns:a14="http://schemas.microsoft.com/office/drawing/2010/main" val="0"/>
              </a:ext>
            </a:extLst>
          </a:blip>
          <a:srcRect/>
          <a:stretch/>
        </p:blipFill>
        <p:spPr>
          <a:xfrm>
            <a:off x="-15552" y="1352549"/>
            <a:ext cx="9921552" cy="34575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2338" y="381000"/>
            <a:ext cx="2176462" cy="5029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0" y="381000"/>
            <a:ext cx="6376988"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480" y="381000"/>
            <a:ext cx="9289032" cy="838200"/>
          </a:xfrm>
        </p:spPr>
        <p:txBody>
          <a:bodyPr/>
          <a:lstStyle/>
          <a:p>
            <a:r>
              <a:rPr lang="en-US"/>
              <a:t>Click to edit Master title style</a:t>
            </a:r>
            <a:endParaRPr lang="en-GB"/>
          </a:p>
        </p:txBody>
      </p:sp>
      <p:sp>
        <p:nvSpPr>
          <p:cNvPr id="3" name="Content Placeholder 2"/>
          <p:cNvSpPr>
            <a:spLocks noGrp="1"/>
          </p:cNvSpPr>
          <p:nvPr>
            <p:ph idx="1"/>
          </p:nvPr>
        </p:nvSpPr>
        <p:spPr>
          <a:xfrm>
            <a:off x="272480" y="1295400"/>
            <a:ext cx="928903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778874"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77887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2000" y="1295400"/>
            <a:ext cx="4267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81600" y="1295400"/>
            <a:ext cx="4267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4488" y="381000"/>
            <a:ext cx="9217024"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44488" y="1295400"/>
            <a:ext cx="9217024"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bwMode="auto">
          <a:xfrm>
            <a:off x="0" y="5891213"/>
            <a:ext cx="9906000" cy="966787"/>
          </a:xfrm>
          <a:prstGeom prst="rect">
            <a:avLst/>
          </a:prstGeom>
          <a:solidFill>
            <a:srgbClr val="0A38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16" charset="-128"/>
              </a:rPr>
              <a:t> </a:t>
            </a:r>
          </a:p>
        </p:txBody>
      </p:sp>
      <p:pic>
        <p:nvPicPr>
          <p:cNvPr id="6" name="Picture 5" descr="PKF_logo_white.png"/>
          <p:cNvPicPr>
            <a:picLocks noChangeAspect="1"/>
          </p:cNvPicPr>
          <p:nvPr/>
        </p:nvPicPr>
        <p:blipFill>
          <a:blip r:embed="rId13" cstate="print"/>
          <a:srcRect b="43483"/>
          <a:stretch>
            <a:fillRect/>
          </a:stretch>
        </p:blipFill>
        <p:spPr>
          <a:xfrm>
            <a:off x="8697416" y="6201400"/>
            <a:ext cx="993600" cy="467960"/>
          </a:xfrm>
          <a:prstGeom prst="rect">
            <a:avLst/>
          </a:prstGeom>
        </p:spPr>
      </p:pic>
      <p:sp>
        <p:nvSpPr>
          <p:cNvPr id="8" name="TextBox 7"/>
          <p:cNvSpPr txBox="1"/>
          <p:nvPr/>
        </p:nvSpPr>
        <p:spPr>
          <a:xfrm>
            <a:off x="272480" y="6093296"/>
            <a:ext cx="2232248" cy="323165"/>
          </a:xfrm>
          <a:prstGeom prst="rect">
            <a:avLst/>
          </a:prstGeom>
          <a:noFill/>
        </p:spPr>
        <p:txBody>
          <a:bodyPr wrap="square" rtlCol="0">
            <a:spAutoFit/>
          </a:bodyPr>
          <a:lstStyle/>
          <a:p>
            <a:r>
              <a:rPr lang="en-GB" sz="1500" dirty="0">
                <a:solidFill>
                  <a:schemeClr val="bg1"/>
                </a:solidFill>
              </a:rPr>
              <a:t>PKF</a:t>
            </a:r>
            <a:r>
              <a:rPr lang="en-GB" sz="1500" baseline="0" dirty="0">
                <a:solidFill>
                  <a:schemeClr val="bg1"/>
                </a:solidFill>
              </a:rPr>
              <a:t> Littlejohn LLP</a:t>
            </a:r>
            <a:endParaRPr lang="en-GB" sz="15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rgbClr val="0A387A"/>
          </a:solidFill>
          <a:latin typeface="+mj-lt"/>
          <a:ea typeface="+mj-ea"/>
          <a:cs typeface="+mj-cs"/>
        </a:defRPr>
      </a:lvl1pPr>
      <a:lvl2pPr algn="l" rtl="0" eaLnBrk="1" fontAlgn="base" hangingPunct="1">
        <a:spcBef>
          <a:spcPct val="0"/>
        </a:spcBef>
        <a:spcAft>
          <a:spcPct val="0"/>
        </a:spcAft>
        <a:defRPr sz="3600">
          <a:solidFill>
            <a:srgbClr val="F10100"/>
          </a:solidFill>
          <a:latin typeface="Arial" charset="0"/>
          <a:ea typeface="ＭＳ Ｐゴシック" pitchFamily="16" charset="-128"/>
        </a:defRPr>
      </a:lvl2pPr>
      <a:lvl3pPr algn="l" rtl="0" eaLnBrk="1" fontAlgn="base" hangingPunct="1">
        <a:spcBef>
          <a:spcPct val="0"/>
        </a:spcBef>
        <a:spcAft>
          <a:spcPct val="0"/>
        </a:spcAft>
        <a:defRPr sz="3600">
          <a:solidFill>
            <a:srgbClr val="F10100"/>
          </a:solidFill>
          <a:latin typeface="Arial" charset="0"/>
          <a:ea typeface="ＭＳ Ｐゴシック" pitchFamily="16" charset="-128"/>
        </a:defRPr>
      </a:lvl3pPr>
      <a:lvl4pPr algn="l" rtl="0" eaLnBrk="1" fontAlgn="base" hangingPunct="1">
        <a:spcBef>
          <a:spcPct val="0"/>
        </a:spcBef>
        <a:spcAft>
          <a:spcPct val="0"/>
        </a:spcAft>
        <a:defRPr sz="3600">
          <a:solidFill>
            <a:srgbClr val="F10100"/>
          </a:solidFill>
          <a:latin typeface="Arial" charset="0"/>
          <a:ea typeface="ＭＳ Ｐゴシック" pitchFamily="16" charset="-128"/>
        </a:defRPr>
      </a:lvl4pPr>
      <a:lvl5pPr algn="l" rtl="0" eaLnBrk="1" fontAlgn="base" hangingPunct="1">
        <a:spcBef>
          <a:spcPct val="0"/>
        </a:spcBef>
        <a:spcAft>
          <a:spcPct val="0"/>
        </a:spcAft>
        <a:defRPr sz="3600">
          <a:solidFill>
            <a:srgbClr val="F10100"/>
          </a:solidFill>
          <a:latin typeface="Arial" charset="0"/>
          <a:ea typeface="ＭＳ Ｐゴシック" pitchFamily="16" charset="-128"/>
        </a:defRPr>
      </a:lvl5pPr>
      <a:lvl6pPr marL="457200" algn="l" rtl="0" eaLnBrk="1" fontAlgn="base" hangingPunct="1">
        <a:spcBef>
          <a:spcPct val="0"/>
        </a:spcBef>
        <a:spcAft>
          <a:spcPct val="0"/>
        </a:spcAft>
        <a:defRPr sz="3600">
          <a:solidFill>
            <a:srgbClr val="F10100"/>
          </a:solidFill>
          <a:latin typeface="Arial" charset="0"/>
          <a:ea typeface="ＭＳ Ｐゴシック" pitchFamily="16" charset="-128"/>
        </a:defRPr>
      </a:lvl6pPr>
      <a:lvl7pPr marL="914400" algn="l" rtl="0" eaLnBrk="1" fontAlgn="base" hangingPunct="1">
        <a:spcBef>
          <a:spcPct val="0"/>
        </a:spcBef>
        <a:spcAft>
          <a:spcPct val="0"/>
        </a:spcAft>
        <a:defRPr sz="3600">
          <a:solidFill>
            <a:srgbClr val="F10100"/>
          </a:solidFill>
          <a:latin typeface="Arial" charset="0"/>
          <a:ea typeface="ＭＳ Ｐゴシック" pitchFamily="16" charset="-128"/>
        </a:defRPr>
      </a:lvl7pPr>
      <a:lvl8pPr marL="1371600" algn="l" rtl="0" eaLnBrk="1" fontAlgn="base" hangingPunct="1">
        <a:spcBef>
          <a:spcPct val="0"/>
        </a:spcBef>
        <a:spcAft>
          <a:spcPct val="0"/>
        </a:spcAft>
        <a:defRPr sz="3600">
          <a:solidFill>
            <a:srgbClr val="F10100"/>
          </a:solidFill>
          <a:latin typeface="Arial" charset="0"/>
          <a:ea typeface="ＭＳ Ｐゴシック" pitchFamily="16" charset="-128"/>
        </a:defRPr>
      </a:lvl8pPr>
      <a:lvl9pPr marL="1828800" algn="l" rtl="0" eaLnBrk="1" fontAlgn="base" hangingPunct="1">
        <a:spcBef>
          <a:spcPct val="0"/>
        </a:spcBef>
        <a:spcAft>
          <a:spcPct val="0"/>
        </a:spcAft>
        <a:defRPr sz="3600">
          <a:solidFill>
            <a:srgbClr val="F10100"/>
          </a:solidFill>
          <a:latin typeface="Arial" charset="0"/>
          <a:ea typeface="ＭＳ Ｐゴシック" pitchFamily="16" charset="-128"/>
        </a:defRPr>
      </a:lvl9pPr>
    </p:titleStyle>
    <p:bodyStyle>
      <a:lvl1pPr algn="just" rtl="0" eaLnBrk="1" fontAlgn="base" hangingPunct="1">
        <a:spcBef>
          <a:spcPct val="0"/>
        </a:spcBef>
        <a:spcAft>
          <a:spcPct val="80000"/>
        </a:spcAft>
        <a:buClr>
          <a:srgbClr val="E31231"/>
        </a:buClr>
        <a:buFont typeface="Times" pitchFamily="18" charset="0"/>
        <a:defRPr sz="2000">
          <a:solidFill>
            <a:schemeClr val="tx1"/>
          </a:solidFill>
          <a:latin typeface="+mn-lt"/>
          <a:ea typeface="+mn-ea"/>
          <a:cs typeface="+mn-cs"/>
        </a:defRPr>
      </a:lvl1pPr>
      <a:lvl2pPr marL="381000" indent="-190500" algn="just" rtl="0" eaLnBrk="1" fontAlgn="base" hangingPunct="1">
        <a:spcBef>
          <a:spcPct val="0"/>
        </a:spcBef>
        <a:spcAft>
          <a:spcPct val="80000"/>
        </a:spcAft>
        <a:buClr>
          <a:srgbClr val="0A387A"/>
        </a:buClr>
        <a:buFont typeface="Times" pitchFamily="18" charset="0"/>
        <a:buChar char="•"/>
        <a:defRPr sz="2000">
          <a:solidFill>
            <a:schemeClr val="tx1"/>
          </a:solidFill>
          <a:latin typeface="+mn-lt"/>
          <a:ea typeface="+mn-ea"/>
        </a:defRPr>
      </a:lvl2pPr>
      <a:lvl3pPr marL="762000" indent="-190500" algn="just" rtl="0" eaLnBrk="1" fontAlgn="base" hangingPunct="1">
        <a:spcBef>
          <a:spcPct val="0"/>
        </a:spcBef>
        <a:spcAft>
          <a:spcPct val="80000"/>
        </a:spcAft>
        <a:buClr>
          <a:srgbClr val="0A387A"/>
        </a:buClr>
        <a:buFont typeface="Times" pitchFamily="18" charset="0"/>
        <a:buChar char="–"/>
        <a:defRPr>
          <a:solidFill>
            <a:schemeClr val="tx1"/>
          </a:solidFill>
          <a:latin typeface="+mn-lt"/>
          <a:ea typeface="+mn-ea"/>
        </a:defRPr>
      </a:lvl3pPr>
      <a:lvl4pPr marL="1143000" indent="-190500" algn="just" rtl="0" eaLnBrk="1" fontAlgn="base" hangingPunct="1">
        <a:spcBef>
          <a:spcPct val="0"/>
        </a:spcBef>
        <a:spcAft>
          <a:spcPct val="80000"/>
        </a:spcAft>
        <a:buSzPct val="75000"/>
        <a:buChar char="•"/>
        <a:defRPr>
          <a:solidFill>
            <a:schemeClr val="tx1"/>
          </a:solidFill>
          <a:latin typeface="+mn-lt"/>
          <a:ea typeface="+mn-ea"/>
        </a:defRPr>
      </a:lvl4pPr>
      <a:lvl5pPr marL="1520825" indent="-187325" algn="just" rtl="0" eaLnBrk="1" fontAlgn="base" hangingPunct="1">
        <a:spcBef>
          <a:spcPct val="0"/>
        </a:spcBef>
        <a:spcAft>
          <a:spcPct val="80000"/>
        </a:spcAft>
        <a:buSzPct val="75000"/>
        <a:buFont typeface="Times" pitchFamily="18" charset="0"/>
        <a:buChar char="–"/>
        <a:defRPr>
          <a:solidFill>
            <a:schemeClr val="tx1"/>
          </a:solidFill>
          <a:latin typeface="+mn-lt"/>
          <a:ea typeface="+mn-ea"/>
        </a:defRPr>
      </a:lvl5pPr>
      <a:lvl6pPr marL="1978025" indent="-187325" algn="just" rtl="0" eaLnBrk="1" fontAlgn="base" hangingPunct="1">
        <a:spcBef>
          <a:spcPct val="0"/>
        </a:spcBef>
        <a:spcAft>
          <a:spcPct val="80000"/>
        </a:spcAft>
        <a:buSzPct val="75000"/>
        <a:buFont typeface="Times" pitchFamily="18" charset="0"/>
        <a:buChar char="–"/>
        <a:defRPr>
          <a:solidFill>
            <a:schemeClr val="tx1"/>
          </a:solidFill>
          <a:latin typeface="+mn-lt"/>
          <a:ea typeface="+mn-ea"/>
        </a:defRPr>
      </a:lvl6pPr>
      <a:lvl7pPr marL="2435225" indent="-187325" algn="just" rtl="0" eaLnBrk="1" fontAlgn="base" hangingPunct="1">
        <a:spcBef>
          <a:spcPct val="0"/>
        </a:spcBef>
        <a:spcAft>
          <a:spcPct val="80000"/>
        </a:spcAft>
        <a:buSzPct val="75000"/>
        <a:buFont typeface="Times" pitchFamily="18" charset="0"/>
        <a:buChar char="–"/>
        <a:defRPr>
          <a:solidFill>
            <a:schemeClr val="tx1"/>
          </a:solidFill>
          <a:latin typeface="+mn-lt"/>
          <a:ea typeface="+mn-ea"/>
        </a:defRPr>
      </a:lvl7pPr>
      <a:lvl8pPr marL="2892425" indent="-187325" algn="just" rtl="0" eaLnBrk="1" fontAlgn="base" hangingPunct="1">
        <a:spcBef>
          <a:spcPct val="0"/>
        </a:spcBef>
        <a:spcAft>
          <a:spcPct val="80000"/>
        </a:spcAft>
        <a:buSzPct val="75000"/>
        <a:buFont typeface="Times" pitchFamily="18" charset="0"/>
        <a:buChar char="–"/>
        <a:defRPr>
          <a:solidFill>
            <a:schemeClr val="tx1"/>
          </a:solidFill>
          <a:latin typeface="+mn-lt"/>
          <a:ea typeface="+mn-ea"/>
        </a:defRPr>
      </a:lvl8pPr>
      <a:lvl9pPr marL="3349625" indent="-187325" algn="just" rtl="0" eaLnBrk="1" fontAlgn="base" hangingPunct="1">
        <a:spcBef>
          <a:spcPct val="0"/>
        </a:spcBef>
        <a:spcAft>
          <a:spcPct val="80000"/>
        </a:spcAft>
        <a:buSzPct val="75000"/>
        <a:buFont typeface="Times" pitchFamily="18"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pkf-littlejohn.com/services-limited-assurance-procedure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ba@pkf-littlejohn.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Rectangle 13"/>
          <p:cNvSpPr>
            <a:spLocks noGrp="1" noChangeArrowheads="1"/>
          </p:cNvSpPr>
          <p:nvPr>
            <p:ph type="ctrTitle"/>
          </p:nvPr>
        </p:nvSpPr>
        <p:spPr>
          <a:xfrm>
            <a:off x="0" y="4941888"/>
            <a:ext cx="9906000" cy="1727472"/>
          </a:xfrm>
        </p:spPr>
        <p:txBody>
          <a:bodyPr/>
          <a:lstStyle/>
          <a:p>
            <a:r>
              <a:rPr lang="en-GB" dirty="0"/>
              <a:t>2019/20 External Audit Update for Smaller Authorities</a:t>
            </a:r>
            <a:br>
              <a:rPr lang="en-GB" dirty="0"/>
            </a:br>
            <a:r>
              <a:rPr lang="en-GB" sz="2800" dirty="0"/>
              <a:t>Jane Sheridan &amp; Kerry Cutting</a:t>
            </a:r>
            <a:br>
              <a:rPr lang="en-GB" sz="2800" dirty="0"/>
            </a:br>
            <a:r>
              <a:rPr lang="en-GB" sz="2800" dirty="0"/>
              <a:t>Recorded on 10 March 2020</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AGAR processing</a:t>
            </a:r>
          </a:p>
        </p:txBody>
      </p:sp>
      <p:sp>
        <p:nvSpPr>
          <p:cNvPr id="3" name="Content Placeholder 2"/>
          <p:cNvSpPr>
            <a:spLocks noGrp="1"/>
          </p:cNvSpPr>
          <p:nvPr>
            <p:ph idx="1"/>
          </p:nvPr>
        </p:nvSpPr>
        <p:spPr>
          <a:xfrm>
            <a:off x="272480" y="980728"/>
            <a:ext cx="9289032" cy="4824536"/>
          </a:xfrm>
        </p:spPr>
        <p:txBody>
          <a:bodyPr/>
          <a:lstStyle/>
          <a:p>
            <a:pPr lvl="1">
              <a:spcAft>
                <a:spcPts val="1200"/>
              </a:spcAft>
              <a:buFont typeface="Arial" pitchFamily="34" charset="0"/>
              <a:buChar char="•"/>
            </a:pPr>
            <a:r>
              <a:rPr lang="en-GB" sz="2400" dirty="0"/>
              <a:t>AGAR/Exemption Certificate (EC) received (via email preferably)</a:t>
            </a:r>
          </a:p>
          <a:p>
            <a:pPr lvl="1">
              <a:spcAft>
                <a:spcPts val="1200"/>
              </a:spcAft>
              <a:buFont typeface="Arial" pitchFamily="34" charset="0"/>
              <a:buChar char="•"/>
            </a:pPr>
            <a:r>
              <a:rPr lang="en-GB" sz="2400" dirty="0"/>
              <a:t>AGAR/EC logged on database – auto-acknowledgement email</a:t>
            </a:r>
          </a:p>
          <a:p>
            <a:pPr lvl="2">
              <a:spcAft>
                <a:spcPts val="1200"/>
              </a:spcAft>
              <a:buFont typeface="Arial" pitchFamily="34" charset="0"/>
              <a:buChar char="•"/>
            </a:pPr>
            <a:r>
              <a:rPr lang="en-GB" sz="2200" dirty="0"/>
              <a:t>No further correspondence will be received by exempt authorities</a:t>
            </a:r>
          </a:p>
          <a:p>
            <a:pPr lvl="1">
              <a:spcAft>
                <a:spcPts val="1200"/>
              </a:spcAft>
              <a:buFont typeface="Arial" pitchFamily="34" charset="0"/>
              <a:buChar char="•"/>
            </a:pPr>
            <a:r>
              <a:rPr lang="en-GB" sz="2400" dirty="0"/>
              <a:t>Review work is completed in order of receipt of the AGAR</a:t>
            </a:r>
          </a:p>
          <a:p>
            <a:pPr lvl="2">
              <a:spcAft>
                <a:spcPts val="1200"/>
              </a:spcAft>
              <a:buFont typeface="Arial" pitchFamily="34" charset="0"/>
              <a:buChar char="•"/>
            </a:pPr>
            <a:r>
              <a:rPr lang="en-GB" sz="2200" dirty="0"/>
              <a:t>Team will contact clerks with any queries</a:t>
            </a:r>
          </a:p>
          <a:p>
            <a:pPr lvl="1">
              <a:spcAft>
                <a:spcPts val="1200"/>
              </a:spcAft>
              <a:buFont typeface="Arial" pitchFamily="34" charset="0"/>
              <a:buChar char="•"/>
            </a:pPr>
            <a:r>
              <a:rPr lang="en-GB" sz="2400" dirty="0"/>
              <a:t>Engagement lead file reviews are carried out in order of review work completion date, then the report and certificate issued</a:t>
            </a:r>
          </a:p>
          <a:p>
            <a:pPr lvl="2">
              <a:spcAft>
                <a:spcPts val="1200"/>
              </a:spcAft>
              <a:buFont typeface="Arial" pitchFamily="34" charset="0"/>
              <a:buChar char="•"/>
            </a:pPr>
            <a:r>
              <a:rPr lang="en-GB" sz="2200" dirty="0"/>
              <a:t>Certification cannot be carried out before the end of the public rights period</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CB4D-4AF9-4C75-B7EA-97B797CAB86D}"/>
              </a:ext>
            </a:extLst>
          </p:cNvPr>
          <p:cNvSpPr>
            <a:spLocks noGrp="1"/>
          </p:cNvSpPr>
          <p:nvPr>
            <p:ph type="title"/>
          </p:nvPr>
        </p:nvSpPr>
        <p:spPr/>
        <p:txBody>
          <a:bodyPr/>
          <a:lstStyle/>
          <a:p>
            <a:r>
              <a:rPr lang="en-GB" dirty="0"/>
              <a:t>Receiving an ‘interim’ Section 3 report</a:t>
            </a:r>
          </a:p>
        </p:txBody>
      </p:sp>
      <p:sp>
        <p:nvSpPr>
          <p:cNvPr id="3" name="Content Placeholder 2">
            <a:extLst>
              <a:ext uri="{FF2B5EF4-FFF2-40B4-BE49-F238E27FC236}">
                <a16:creationId xmlns:a16="http://schemas.microsoft.com/office/drawing/2014/main" id="{2380CE8A-7704-4427-A551-CC85CDFE2FCC}"/>
              </a:ext>
            </a:extLst>
          </p:cNvPr>
          <p:cNvSpPr>
            <a:spLocks noGrp="1"/>
          </p:cNvSpPr>
          <p:nvPr>
            <p:ph idx="1"/>
          </p:nvPr>
        </p:nvSpPr>
        <p:spPr>
          <a:xfrm>
            <a:off x="272480" y="1052736"/>
            <a:ext cx="9289032" cy="4752528"/>
          </a:xfrm>
        </p:spPr>
        <p:txBody>
          <a:bodyPr/>
          <a:lstStyle/>
          <a:p>
            <a:pPr marL="342900" indent="-342900">
              <a:spcAft>
                <a:spcPts val="1200"/>
              </a:spcAft>
              <a:buClr>
                <a:srgbClr val="0A387A"/>
              </a:buClr>
              <a:buFont typeface="Arial" panose="020B0604020202020204" pitchFamily="34" charset="0"/>
              <a:buChar char="•"/>
            </a:pPr>
            <a:r>
              <a:rPr lang="en-GB" dirty="0"/>
              <a:t>Uncertified ‘interim’ reports may be issued for a range of reasons:</a:t>
            </a:r>
          </a:p>
          <a:p>
            <a:pPr marL="723900" lvl="1" indent="-342900">
              <a:spcAft>
                <a:spcPts val="600"/>
              </a:spcAft>
              <a:buFont typeface="Arial" panose="020B0604020202020204" pitchFamily="34" charset="0"/>
              <a:buChar char="•"/>
            </a:pPr>
            <a:r>
              <a:rPr lang="en-GB" dirty="0"/>
              <a:t>Open challenge files</a:t>
            </a:r>
          </a:p>
          <a:p>
            <a:pPr marL="723900" lvl="1" indent="-342900">
              <a:spcAft>
                <a:spcPts val="600"/>
              </a:spcAft>
              <a:buFont typeface="Arial" panose="020B0604020202020204" pitchFamily="34" charset="0"/>
              <a:buChar char="•"/>
            </a:pPr>
            <a:r>
              <a:rPr lang="en-GB" dirty="0"/>
              <a:t>Ongoing police investigations</a:t>
            </a:r>
          </a:p>
          <a:p>
            <a:pPr marL="723900" lvl="1" indent="-342900">
              <a:spcAft>
                <a:spcPts val="600"/>
              </a:spcAft>
              <a:buFont typeface="Arial" panose="020B0604020202020204" pitchFamily="34" charset="0"/>
              <a:buChar char="•"/>
            </a:pPr>
            <a:r>
              <a:rPr lang="en-GB" dirty="0"/>
              <a:t>Ongoing public rights periods</a:t>
            </a:r>
          </a:p>
          <a:p>
            <a:pPr marL="723900" lvl="1" indent="-342900">
              <a:spcAft>
                <a:spcPts val="600"/>
              </a:spcAft>
              <a:buFont typeface="Arial" panose="020B0604020202020204" pitchFamily="34" charset="0"/>
              <a:buChar char="•"/>
            </a:pPr>
            <a:r>
              <a:rPr lang="en-GB" dirty="0"/>
              <a:t>Late receipt of AGAR</a:t>
            </a:r>
          </a:p>
          <a:p>
            <a:pPr marL="723900" lvl="1" indent="-342900">
              <a:spcAft>
                <a:spcPts val="600"/>
              </a:spcAft>
              <a:buFont typeface="Arial" panose="020B0604020202020204" pitchFamily="34" charset="0"/>
              <a:buChar char="•"/>
            </a:pPr>
            <a:r>
              <a:rPr lang="en-GB" dirty="0"/>
              <a:t>Files in progress</a:t>
            </a:r>
          </a:p>
          <a:p>
            <a:pPr marL="342900" indent="-342900">
              <a:spcAft>
                <a:spcPts val="0"/>
              </a:spcAft>
              <a:buClr>
                <a:srgbClr val="0A387A"/>
              </a:buClr>
              <a:buFont typeface="Arial" panose="020B0604020202020204" pitchFamily="34" charset="0"/>
              <a:buChar char="•"/>
            </a:pPr>
            <a:r>
              <a:rPr lang="en-GB" dirty="0"/>
              <a:t>Should be published along with the template notice provided and AGAR Sections 1 &amp; 2</a:t>
            </a:r>
          </a:p>
          <a:p>
            <a:pPr marL="342900" indent="-342900">
              <a:spcAft>
                <a:spcPts val="0"/>
              </a:spcAft>
              <a:buClr>
                <a:srgbClr val="0A387A"/>
              </a:buClr>
              <a:buFont typeface="Arial" panose="020B0604020202020204" pitchFamily="34" charset="0"/>
              <a:buChar char="•"/>
            </a:pPr>
            <a:r>
              <a:rPr lang="en-GB" dirty="0"/>
              <a:t>Where an interim report has been issued a final report &amp; certificate (‘FRC’, which is not a Section 3 template report) is subsequently issued on completion of the review </a:t>
            </a:r>
          </a:p>
          <a:p>
            <a:pPr marL="342900" indent="-342900">
              <a:buClr>
                <a:srgbClr val="0A387A"/>
              </a:buClr>
              <a:buFont typeface="Arial" panose="020B0604020202020204" pitchFamily="34" charset="0"/>
              <a:buChar char="•"/>
            </a:pPr>
            <a:r>
              <a:rPr lang="en-GB" dirty="0"/>
              <a:t>The FRC and notice of conclusion should be published along with AGAR Sections 1, 2 &amp; 3</a:t>
            </a:r>
          </a:p>
        </p:txBody>
      </p:sp>
    </p:spTree>
    <p:extLst>
      <p:ext uri="{BB962C8B-B14F-4D97-AF65-F5344CB8AC3E}">
        <p14:creationId xmlns:p14="http://schemas.microsoft.com/office/powerpoint/2010/main" val="325436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External auditor report – Section 3</a:t>
            </a:r>
          </a:p>
        </p:txBody>
      </p:sp>
      <p:sp>
        <p:nvSpPr>
          <p:cNvPr id="3" name="Content Placeholder 2"/>
          <p:cNvSpPr>
            <a:spLocks noGrp="1"/>
          </p:cNvSpPr>
          <p:nvPr>
            <p:ph idx="1"/>
          </p:nvPr>
        </p:nvSpPr>
        <p:spPr>
          <a:xfrm>
            <a:off x="272480" y="980728"/>
            <a:ext cx="9190856" cy="4896544"/>
          </a:xfrm>
        </p:spPr>
        <p:txBody>
          <a:bodyPr/>
          <a:lstStyle/>
          <a:p>
            <a:r>
              <a:rPr lang="en-GB" dirty="0"/>
              <a:t>2. 2019/20 External auditor report</a:t>
            </a:r>
          </a:p>
          <a:p>
            <a:endParaRPr lang="en-GB" dirty="0"/>
          </a:p>
          <a:p>
            <a:endParaRPr lang="en-GB" dirty="0"/>
          </a:p>
          <a:p>
            <a:endParaRPr lang="en-GB" dirty="0"/>
          </a:p>
          <a:p>
            <a:endParaRPr lang="en-GB" dirty="0"/>
          </a:p>
          <a:p>
            <a:pPr>
              <a:spcAft>
                <a:spcPts val="600"/>
              </a:spcAft>
            </a:pPr>
            <a:br>
              <a:rPr lang="en-GB" dirty="0"/>
            </a:br>
            <a:r>
              <a:rPr lang="en-GB" dirty="0"/>
              <a:t> 3. 2019/20 External auditor certificate </a:t>
            </a:r>
          </a:p>
          <a:p>
            <a:r>
              <a:rPr lang="en-GB" sz="1800" kern="1200" dirty="0">
                <a:solidFill>
                  <a:schemeClr val="dk1"/>
                </a:solidFill>
              </a:rPr>
              <a:t>We certify/do not certify that we have completed our review of Sections 1 &amp; 2 of the AGAR, and discharged our responsibilities under the Local Audit and Accountability Act 2014, for the year ended 31 March 2020 because:</a:t>
            </a:r>
          </a:p>
          <a:p>
            <a:endParaRPr lang="en-GB" sz="1800" kern="1200" dirty="0">
              <a:solidFill>
                <a:schemeClr val="dk1"/>
              </a:solidFill>
            </a:endParaRP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941641451"/>
              </p:ext>
            </p:extLst>
          </p:nvPr>
        </p:nvGraphicFramePr>
        <p:xfrm>
          <a:off x="272480" y="1412776"/>
          <a:ext cx="9190856" cy="2448272"/>
        </p:xfrm>
        <a:graphic>
          <a:graphicData uri="http://schemas.openxmlformats.org/drawingml/2006/table">
            <a:tbl>
              <a:tblPr firstRow="1" bandRow="1">
                <a:tableStyleId>{F5AB1C69-6EDB-4FF4-983F-18BD219EF322}</a:tableStyleId>
              </a:tblPr>
              <a:tblGrid>
                <a:gridCol w="9190856">
                  <a:extLst>
                    <a:ext uri="{9D8B030D-6E8A-4147-A177-3AD203B41FA5}">
                      <a16:colId xmlns:a16="http://schemas.microsoft.com/office/drawing/2014/main" val="20000"/>
                    </a:ext>
                  </a:extLst>
                </a:gridCol>
              </a:tblGrid>
              <a:tr h="1674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latin typeface="+mn-lt"/>
                          <a:ea typeface="+mn-ea"/>
                          <a:cs typeface="+mn-cs"/>
                        </a:rPr>
                        <a:t>(Except for the matters reported below)* on the basis of our review, in our opinion the information in Sections 1 and 2 of the AGAR is in accordance with proper practices and no other matters have come to our attention giving cause for concern that relevant legislation and regulatory requirements have not been met. (*delete as appropriate). </a:t>
                      </a:r>
                    </a:p>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7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t>Other matters not affecting our opinion which we draw to the attention of the authority: </a:t>
                      </a:r>
                    </a:p>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Rectangle 8"/>
          <p:cNvSpPr/>
          <p:nvPr/>
        </p:nvSpPr>
        <p:spPr bwMode="auto">
          <a:xfrm>
            <a:off x="272480" y="5445224"/>
            <a:ext cx="9190856" cy="2880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6"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External Auditor Reports</a:t>
            </a:r>
          </a:p>
        </p:txBody>
      </p:sp>
      <p:sp>
        <p:nvSpPr>
          <p:cNvPr id="3" name="Content Placeholder 2"/>
          <p:cNvSpPr>
            <a:spLocks noGrp="1"/>
          </p:cNvSpPr>
          <p:nvPr>
            <p:ph idx="1"/>
          </p:nvPr>
        </p:nvSpPr>
        <p:spPr>
          <a:xfrm>
            <a:off x="272480" y="1412776"/>
            <a:ext cx="9289032" cy="3997424"/>
          </a:xfrm>
        </p:spPr>
        <p:txBody>
          <a:bodyPr/>
          <a:lstStyle/>
          <a:p>
            <a:pPr lvl="1">
              <a:buFont typeface="Arial" pitchFamily="34" charset="0"/>
              <a:buChar char="•"/>
            </a:pPr>
            <a:r>
              <a:rPr lang="en-GB" sz="2800" dirty="0"/>
              <a:t>Clean opinion</a:t>
            </a:r>
          </a:p>
          <a:p>
            <a:pPr lvl="1">
              <a:buFont typeface="Arial" pitchFamily="34" charset="0"/>
              <a:buChar char="•"/>
            </a:pPr>
            <a:r>
              <a:rPr lang="en-GB" sz="2800" dirty="0"/>
              <a:t>Clean opinion with ‘other’ matters</a:t>
            </a:r>
          </a:p>
          <a:p>
            <a:pPr lvl="1">
              <a:buFont typeface="Arial" pitchFamily="34" charset="0"/>
              <a:buChar char="•"/>
            </a:pPr>
            <a:r>
              <a:rPr lang="en-GB" sz="2800" dirty="0"/>
              <a:t>‘Except for’ opinion</a:t>
            </a:r>
          </a:p>
          <a:p>
            <a:pPr lvl="1">
              <a:buFont typeface="Arial" pitchFamily="34" charset="0"/>
              <a:buChar char="•"/>
            </a:pPr>
            <a:r>
              <a:rPr lang="en-GB" sz="2800" dirty="0"/>
              <a:t>‘Except for’ opinion with ‘other’ matters</a:t>
            </a:r>
          </a:p>
          <a:p>
            <a:pPr lvl="1">
              <a:buFont typeface="Arial" pitchFamily="34" charset="0"/>
              <a:buChar char="•"/>
            </a:pPr>
            <a:r>
              <a:rPr lang="en-GB" sz="2800" dirty="0"/>
              <a:t>Statutory recommendation - £200 minimum charge</a:t>
            </a:r>
          </a:p>
          <a:p>
            <a:pPr lvl="1">
              <a:buFont typeface="Arial" pitchFamily="34" charset="0"/>
              <a:buChar char="•"/>
            </a:pPr>
            <a:r>
              <a:rPr lang="en-GB" sz="2800" dirty="0"/>
              <a:t>Public interest report (PIR) - £200 minimum charge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448E-289D-4AE1-8545-FF19DCC01ACD}"/>
              </a:ext>
            </a:extLst>
          </p:cNvPr>
          <p:cNvSpPr>
            <a:spLocks noGrp="1"/>
          </p:cNvSpPr>
          <p:nvPr>
            <p:ph type="title"/>
          </p:nvPr>
        </p:nvSpPr>
        <p:spPr/>
        <p:txBody>
          <a:bodyPr/>
          <a:lstStyle/>
          <a:p>
            <a:pPr lvl="0"/>
            <a:r>
              <a:rPr lang="en-GB" dirty="0"/>
              <a:t>What went well in 2019</a:t>
            </a:r>
          </a:p>
        </p:txBody>
      </p:sp>
      <p:sp>
        <p:nvSpPr>
          <p:cNvPr id="3" name="Content Placeholder 2">
            <a:extLst>
              <a:ext uri="{FF2B5EF4-FFF2-40B4-BE49-F238E27FC236}">
                <a16:creationId xmlns:a16="http://schemas.microsoft.com/office/drawing/2014/main" id="{64E06DCC-F9A6-4B85-ABB6-076C7560A96E}"/>
              </a:ext>
            </a:extLst>
          </p:cNvPr>
          <p:cNvSpPr>
            <a:spLocks noGrp="1"/>
          </p:cNvSpPr>
          <p:nvPr>
            <p:ph idx="1"/>
          </p:nvPr>
        </p:nvSpPr>
        <p:spPr/>
        <p:txBody>
          <a:bodyPr/>
          <a:lstStyle/>
          <a:p>
            <a:pPr marL="723900" lvl="1" indent="-342900">
              <a:buFont typeface="Arial" panose="020B0604020202020204" pitchFamily="34" charset="0"/>
              <a:buChar char="•"/>
            </a:pPr>
            <a:r>
              <a:rPr lang="en-GB" dirty="0"/>
              <a:t>Instruction emails sent in batches over 4 days</a:t>
            </a:r>
          </a:p>
          <a:p>
            <a:pPr marL="723900" lvl="1" indent="-342900">
              <a:buFont typeface="Arial" panose="020B0604020202020204" pitchFamily="34" charset="0"/>
              <a:buChar char="•"/>
            </a:pPr>
            <a:r>
              <a:rPr lang="en-GB" dirty="0"/>
              <a:t>Acknowledgement emails – especially querying possible exemption option</a:t>
            </a:r>
          </a:p>
          <a:p>
            <a:pPr marL="723900" lvl="1" indent="-342900">
              <a:buFont typeface="Arial" panose="020B0604020202020204" pitchFamily="34" charset="0"/>
              <a:buChar char="•"/>
            </a:pPr>
            <a:r>
              <a:rPr lang="en-GB" dirty="0"/>
              <a:t>Lower percentage required qualification – 28% (PY 35%)</a:t>
            </a:r>
          </a:p>
          <a:p>
            <a:pPr marL="723900" lvl="1" indent="-342900">
              <a:buFont typeface="Arial" panose="020B0604020202020204" pitchFamily="34" charset="0"/>
              <a:buChar char="•"/>
            </a:pPr>
            <a:r>
              <a:rPr lang="en-GB" dirty="0"/>
              <a:t>Later submission date</a:t>
            </a:r>
          </a:p>
        </p:txBody>
      </p:sp>
    </p:spTree>
    <p:extLst>
      <p:ext uri="{BB962C8B-B14F-4D97-AF65-F5344CB8AC3E}">
        <p14:creationId xmlns:p14="http://schemas.microsoft.com/office/powerpoint/2010/main" val="1248571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BF2B-E4D6-457E-8A7C-6FDEB81C45F7}"/>
              </a:ext>
            </a:extLst>
          </p:cNvPr>
          <p:cNvSpPr>
            <a:spLocks noGrp="1"/>
          </p:cNvSpPr>
          <p:nvPr>
            <p:ph type="title"/>
          </p:nvPr>
        </p:nvSpPr>
        <p:spPr/>
        <p:txBody>
          <a:bodyPr/>
          <a:lstStyle/>
          <a:p>
            <a:r>
              <a:rPr lang="en-GB" dirty="0"/>
              <a:t>Common queries</a:t>
            </a:r>
          </a:p>
        </p:txBody>
      </p:sp>
      <p:sp>
        <p:nvSpPr>
          <p:cNvPr id="3" name="Content Placeholder 2">
            <a:extLst>
              <a:ext uri="{FF2B5EF4-FFF2-40B4-BE49-F238E27FC236}">
                <a16:creationId xmlns:a16="http://schemas.microsoft.com/office/drawing/2014/main" id="{BBD8F2C4-448D-4E91-8983-EAD148C256CF}"/>
              </a:ext>
            </a:extLst>
          </p:cNvPr>
          <p:cNvSpPr>
            <a:spLocks noGrp="1"/>
          </p:cNvSpPr>
          <p:nvPr>
            <p:ph idx="1"/>
          </p:nvPr>
        </p:nvSpPr>
        <p:spPr>
          <a:xfrm>
            <a:off x="272480" y="1295400"/>
            <a:ext cx="9289032" cy="4365848"/>
          </a:xfrm>
        </p:spPr>
        <p:txBody>
          <a:bodyPr/>
          <a:lstStyle/>
          <a:p>
            <a:pPr marL="723900" lvl="1" indent="-342900">
              <a:buFont typeface="Arial" panose="020B0604020202020204" pitchFamily="34" charset="0"/>
              <a:buChar char="•"/>
            </a:pPr>
            <a:r>
              <a:rPr lang="en-GB" dirty="0"/>
              <a:t>See Appendices of our instructions for common errors and misunderstandings</a:t>
            </a:r>
          </a:p>
          <a:p>
            <a:pPr marL="723900" lvl="1" indent="-342900">
              <a:buFont typeface="Arial" panose="020B0604020202020204" pitchFamily="34" charset="0"/>
              <a:buChar char="•"/>
            </a:pPr>
            <a:r>
              <a:rPr lang="en-GB" dirty="0"/>
              <a:t>Publication queries</a:t>
            </a:r>
          </a:p>
          <a:p>
            <a:pPr marL="723900" lvl="1" indent="-342900">
              <a:buFont typeface="Arial" panose="020B0604020202020204" pitchFamily="34" charset="0"/>
              <a:buChar char="•"/>
            </a:pPr>
            <a:r>
              <a:rPr lang="en-GB" dirty="0"/>
              <a:t>Notice of conclusion – timescale</a:t>
            </a:r>
          </a:p>
          <a:p>
            <a:pPr marL="723900" lvl="1" indent="-342900">
              <a:buFont typeface="Arial" panose="020B0604020202020204" pitchFamily="34" charset="0"/>
              <a:buChar char="•"/>
            </a:pPr>
            <a:r>
              <a:rPr lang="en-GB" dirty="0"/>
              <a:t>Fees</a:t>
            </a:r>
          </a:p>
          <a:p>
            <a:pPr marL="723900" lvl="1" indent="-342900">
              <a:buFont typeface="Arial" panose="020B0604020202020204" pitchFamily="34" charset="0"/>
              <a:buChar char="•"/>
            </a:pPr>
            <a:r>
              <a:rPr lang="en-GB" dirty="0"/>
              <a:t>Asset valuation</a:t>
            </a:r>
          </a:p>
          <a:p>
            <a:pPr marL="723900" lvl="1" indent="-342900">
              <a:buFont typeface="Arial" panose="020B0604020202020204" pitchFamily="34" charset="0"/>
              <a:buChar char="•"/>
            </a:pPr>
            <a:r>
              <a:rPr lang="en-GB" dirty="0"/>
              <a:t>Joint committees</a:t>
            </a:r>
          </a:p>
          <a:p>
            <a:pPr marL="723900" lvl="1" indent="-342900">
              <a:buFont typeface="Arial" panose="020B0604020202020204" pitchFamily="34" charset="0"/>
              <a:buChar char="•"/>
            </a:pPr>
            <a:r>
              <a:rPr lang="en-GB" dirty="0"/>
              <a:t>Funding to churches</a:t>
            </a:r>
          </a:p>
          <a:p>
            <a:pPr marL="723900" lvl="1" indent="-342900">
              <a:buFont typeface="Arial" panose="020B0604020202020204" pitchFamily="34" charset="0"/>
              <a:buChar char="•"/>
            </a:pPr>
            <a:r>
              <a:rPr lang="en-GB" dirty="0"/>
              <a:t>Understanding of ‘exempt authority’</a:t>
            </a:r>
          </a:p>
        </p:txBody>
      </p:sp>
    </p:spTree>
    <p:extLst>
      <p:ext uri="{BB962C8B-B14F-4D97-AF65-F5344CB8AC3E}">
        <p14:creationId xmlns:p14="http://schemas.microsoft.com/office/powerpoint/2010/main" val="4072100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3C858-6E6B-4865-9B9D-534DB111180D}"/>
              </a:ext>
            </a:extLst>
          </p:cNvPr>
          <p:cNvSpPr>
            <a:spLocks noGrp="1"/>
          </p:cNvSpPr>
          <p:nvPr>
            <p:ph type="title"/>
          </p:nvPr>
        </p:nvSpPr>
        <p:spPr>
          <a:xfrm>
            <a:off x="272480" y="381000"/>
            <a:ext cx="9289032" cy="887760"/>
          </a:xfrm>
        </p:spPr>
        <p:txBody>
          <a:bodyPr/>
          <a:lstStyle/>
          <a:p>
            <a:r>
              <a:rPr lang="en-GB" dirty="0"/>
              <a:t>2019 common issues – exempt authorities</a:t>
            </a:r>
            <a:endParaRPr lang="en-GB" dirty="0">
              <a:solidFill>
                <a:srgbClr val="FF0000"/>
              </a:solidFill>
            </a:endParaRPr>
          </a:p>
        </p:txBody>
      </p:sp>
      <p:sp>
        <p:nvSpPr>
          <p:cNvPr id="3" name="Content Placeholder 2">
            <a:extLst>
              <a:ext uri="{FF2B5EF4-FFF2-40B4-BE49-F238E27FC236}">
                <a16:creationId xmlns:a16="http://schemas.microsoft.com/office/drawing/2014/main" id="{E922CE65-6A2E-4B6B-8B4B-47762E48DB69}"/>
              </a:ext>
            </a:extLst>
          </p:cNvPr>
          <p:cNvSpPr>
            <a:spLocks noGrp="1"/>
          </p:cNvSpPr>
          <p:nvPr>
            <p:ph idx="1"/>
          </p:nvPr>
        </p:nvSpPr>
        <p:spPr>
          <a:xfrm>
            <a:off x="272480" y="1124744"/>
            <a:ext cx="9289032" cy="4680520"/>
          </a:xfrm>
        </p:spPr>
        <p:txBody>
          <a:bodyPr/>
          <a:lstStyle/>
          <a:p>
            <a:pPr marL="723900" lvl="1" indent="-342900">
              <a:spcAft>
                <a:spcPts val="600"/>
              </a:spcAft>
              <a:buFont typeface="Arial" panose="020B0604020202020204" pitchFamily="34" charset="0"/>
              <a:buChar char="•"/>
            </a:pPr>
            <a:r>
              <a:rPr lang="en-GB" dirty="0"/>
              <a:t>Smaller authorities expecting the auditor to notify them of exemption from the regime – it is the smaller authorities who must claim exemption</a:t>
            </a:r>
          </a:p>
          <a:p>
            <a:pPr marL="723900" lvl="1" indent="-342900">
              <a:spcAft>
                <a:spcPts val="600"/>
              </a:spcAft>
              <a:buFont typeface="Arial" panose="020B0604020202020204" pitchFamily="34" charset="0"/>
              <a:buChar char="•"/>
            </a:pPr>
            <a:r>
              <a:rPr lang="en-GB" dirty="0"/>
              <a:t>Exempt authorities sending in AGAR &amp; supporting documents with an exemption certificate – we only require an exemption certificate</a:t>
            </a:r>
          </a:p>
          <a:p>
            <a:pPr marL="723900" lvl="1" indent="-342900">
              <a:spcAft>
                <a:spcPts val="600"/>
              </a:spcAft>
              <a:buFont typeface="Arial" panose="020B0604020202020204" pitchFamily="34" charset="0"/>
              <a:buChar char="•"/>
            </a:pPr>
            <a:r>
              <a:rPr lang="en-GB" dirty="0"/>
              <a:t>Incorrect omission of items when calculating total income and expenditure for exemption certificate</a:t>
            </a:r>
          </a:p>
          <a:p>
            <a:pPr marL="723900" lvl="1" indent="-342900">
              <a:spcAft>
                <a:spcPts val="600"/>
              </a:spcAft>
              <a:buFont typeface="Arial" panose="020B0604020202020204" pitchFamily="34" charset="0"/>
              <a:buChar char="•"/>
            </a:pPr>
            <a:r>
              <a:rPr lang="en-GB" dirty="0"/>
              <a:t>Wrongful exemptions claims.  Where we discover in a subsequent year that the £25,000 income/expenditure limits have been breached in a year where exemption was claimed, a PIR will be issued using our additional powers in the year the breach is discovered; 5 were issued in 2018/19.</a:t>
            </a:r>
          </a:p>
          <a:p>
            <a:pPr marL="723900" lvl="1" indent="-342900">
              <a:spcAft>
                <a:spcPts val="600"/>
              </a:spcAft>
              <a:buFont typeface="Arial" panose="020B0604020202020204" pitchFamily="34" charset="0"/>
              <a:buChar char="•"/>
            </a:pPr>
            <a:r>
              <a:rPr lang="en-GB" dirty="0"/>
              <a:t>Queries from exempt authorities chasing us for their external auditor report</a:t>
            </a:r>
          </a:p>
          <a:p>
            <a:pPr marL="723900" lvl="1" indent="-342900">
              <a:spcAft>
                <a:spcPts val="600"/>
              </a:spcAft>
              <a:buFont typeface="Arial" panose="020B0604020202020204" pitchFamily="34" charset="0"/>
              <a:buChar char="•"/>
            </a:pPr>
            <a:r>
              <a:rPr lang="en-GB" dirty="0"/>
              <a:t>Fees queries – chaser letters are still chargeable</a:t>
            </a:r>
          </a:p>
        </p:txBody>
      </p:sp>
    </p:spTree>
    <p:extLst>
      <p:ext uri="{BB962C8B-B14F-4D97-AF65-F5344CB8AC3E}">
        <p14:creationId xmlns:p14="http://schemas.microsoft.com/office/powerpoint/2010/main" val="416724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issues in 2019 – AGAR</a:t>
            </a:r>
            <a:endParaRPr lang="en-GB" dirty="0">
              <a:solidFill>
                <a:srgbClr val="FF0000"/>
              </a:solidFill>
            </a:endParaRPr>
          </a:p>
        </p:txBody>
      </p:sp>
      <p:sp>
        <p:nvSpPr>
          <p:cNvPr id="3" name="Content Placeholder 2"/>
          <p:cNvSpPr>
            <a:spLocks noGrp="1"/>
          </p:cNvSpPr>
          <p:nvPr>
            <p:ph idx="1"/>
          </p:nvPr>
        </p:nvSpPr>
        <p:spPr>
          <a:xfrm>
            <a:off x="272480" y="980728"/>
            <a:ext cx="9289032" cy="4680520"/>
          </a:xfrm>
        </p:spPr>
        <p:txBody>
          <a:bodyPr/>
          <a:lstStyle/>
          <a:p>
            <a:pPr marL="723900" lvl="1" indent="-342900">
              <a:spcAft>
                <a:spcPts val="1200"/>
              </a:spcAft>
              <a:buFont typeface="Arial" panose="020B0604020202020204" pitchFamily="34" charset="0"/>
              <a:buChar char="•"/>
            </a:pPr>
            <a:r>
              <a:rPr lang="en-GB" sz="2400" dirty="0"/>
              <a:t>Bank reconciliation – reconciling items included DDs/SOs/credit card purchases/VAT debtors</a:t>
            </a:r>
          </a:p>
          <a:p>
            <a:pPr marL="723900" lvl="1" indent="-342900">
              <a:spcAft>
                <a:spcPts val="1200"/>
              </a:spcAft>
              <a:buFont typeface="Arial" panose="020B0604020202020204" pitchFamily="34" charset="0"/>
              <a:buChar char="•"/>
            </a:pPr>
            <a:r>
              <a:rPr lang="en-GB" sz="2400" dirty="0"/>
              <a:t>Cancelled cheques/refunds of expenditure being incorrectly included as income (these should be written back against Box 4/5/6 as appropriate)</a:t>
            </a:r>
          </a:p>
          <a:p>
            <a:pPr marL="723900" lvl="1" indent="-342900">
              <a:spcAft>
                <a:spcPts val="1200"/>
              </a:spcAft>
              <a:buFont typeface="Arial" panose="020B0604020202020204" pitchFamily="34" charset="0"/>
              <a:buChar char="•"/>
            </a:pPr>
            <a:r>
              <a:rPr lang="en-GB" sz="2400" kern="1200" dirty="0">
                <a:latin typeface="Arial" charset="0"/>
                <a:ea typeface="ＭＳ Ｐゴシック" pitchFamily="16" charset="-128"/>
              </a:rPr>
              <a:t>Staff costs misclassified between Boxes 4 &amp; 6</a:t>
            </a:r>
          </a:p>
          <a:p>
            <a:pPr marL="723900" lvl="1" indent="-342900">
              <a:spcAft>
                <a:spcPts val="1200"/>
              </a:spcAft>
              <a:buFont typeface="Arial" panose="020B0604020202020204" pitchFamily="34" charset="0"/>
              <a:buChar char="•"/>
            </a:pPr>
            <a:r>
              <a:rPr lang="en-GB" sz="2400" kern="1200" dirty="0">
                <a:latin typeface="Arial" charset="0"/>
                <a:ea typeface="ＭＳ Ｐゴシック" pitchFamily="16" charset="-128"/>
              </a:rPr>
              <a:t>Incorrect reconciling items between Boxes 7 and 8 </a:t>
            </a:r>
          </a:p>
          <a:p>
            <a:pPr marL="723900" lvl="1" indent="-342900">
              <a:spcAft>
                <a:spcPts val="1200"/>
              </a:spcAft>
              <a:buFont typeface="Arial" panose="020B0604020202020204" pitchFamily="34" charset="0"/>
              <a:buChar char="•"/>
            </a:pPr>
            <a:r>
              <a:rPr lang="en-GB" sz="2400" kern="1200" dirty="0">
                <a:latin typeface="Arial" charset="0"/>
                <a:ea typeface="ＭＳ Ｐゴシック" pitchFamily="16" charset="-128"/>
              </a:rPr>
              <a:t>Missing narrative </a:t>
            </a:r>
            <a:r>
              <a:rPr lang="en-GB" sz="2400" u="sng" kern="1200" dirty="0">
                <a:latin typeface="Arial" charset="0"/>
                <a:ea typeface="ＭＳ Ｐゴシック" pitchFamily="16" charset="-128"/>
              </a:rPr>
              <a:t>AND/OR</a:t>
            </a:r>
            <a:r>
              <a:rPr lang="en-GB" sz="2400" kern="1200" dirty="0">
                <a:latin typeface="Arial" charset="0"/>
                <a:ea typeface="ＭＳ Ｐゴシック" pitchFamily="16" charset="-128"/>
              </a:rPr>
              <a:t> numerical explanation of variances</a:t>
            </a:r>
            <a:endParaRPr lang="en-GB" sz="2400" dirty="0"/>
          </a:p>
          <a:p>
            <a:pPr marL="723900" lvl="1" indent="-342900">
              <a:spcAft>
                <a:spcPts val="1200"/>
              </a:spcAft>
              <a:buFont typeface="Arial" panose="020B0604020202020204" pitchFamily="34" charset="0"/>
              <a:buChar char="•"/>
            </a:pPr>
            <a:r>
              <a:rPr lang="en-GB" sz="2400" dirty="0"/>
              <a:t>Lack of correct publication on a website/ incorrect public rights dates</a:t>
            </a:r>
          </a:p>
          <a:p>
            <a:pPr marL="342900" indent="-342900">
              <a:spcAft>
                <a:spcPts val="1200"/>
              </a:spcAft>
              <a:buFont typeface="Arial" panose="020B0604020202020204" pitchFamily="34" charset="0"/>
              <a:buChar char="•"/>
            </a:pPr>
            <a:endParaRPr lang="en-GB" sz="1600" dirty="0"/>
          </a:p>
          <a:p>
            <a:pPr marL="342900" indent="-342900">
              <a:spcAft>
                <a:spcPts val="600"/>
              </a:spcAft>
              <a:buFont typeface="Arial" panose="020B0604020202020204" pitchFamily="34" charset="0"/>
              <a:buChar char="•"/>
            </a:pPr>
            <a:endParaRPr lang="en-GB" dirty="0"/>
          </a:p>
        </p:txBody>
      </p:sp>
    </p:spTree>
    <p:extLst>
      <p:ext uri="{BB962C8B-B14F-4D97-AF65-F5344CB8AC3E}">
        <p14:creationId xmlns:p14="http://schemas.microsoft.com/office/powerpoint/2010/main" val="234619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0B2E-06FF-4F52-AF38-7C744453FC58}"/>
              </a:ext>
            </a:extLst>
          </p:cNvPr>
          <p:cNvSpPr>
            <a:spLocks noGrp="1"/>
          </p:cNvSpPr>
          <p:nvPr>
            <p:ph type="title"/>
          </p:nvPr>
        </p:nvSpPr>
        <p:spPr/>
        <p:txBody>
          <a:bodyPr/>
          <a:lstStyle/>
          <a:p>
            <a:r>
              <a:rPr lang="en-GB" dirty="0"/>
              <a:t>Common issues in 2019 – AGAR</a:t>
            </a:r>
          </a:p>
        </p:txBody>
      </p:sp>
      <p:sp>
        <p:nvSpPr>
          <p:cNvPr id="3" name="Content Placeholder 2">
            <a:extLst>
              <a:ext uri="{FF2B5EF4-FFF2-40B4-BE49-F238E27FC236}">
                <a16:creationId xmlns:a16="http://schemas.microsoft.com/office/drawing/2014/main" id="{E40FA19B-EE62-4026-A7DF-352EF2D35D0B}"/>
              </a:ext>
            </a:extLst>
          </p:cNvPr>
          <p:cNvSpPr>
            <a:spLocks noGrp="1"/>
          </p:cNvSpPr>
          <p:nvPr>
            <p:ph idx="1"/>
          </p:nvPr>
        </p:nvSpPr>
        <p:spPr>
          <a:xfrm>
            <a:off x="272480" y="1052736"/>
            <a:ext cx="9289032" cy="4608512"/>
          </a:xfrm>
        </p:spPr>
        <p:txBody>
          <a:bodyPr/>
          <a:lstStyle/>
          <a:p>
            <a:pPr marL="723900" lvl="1" indent="-342900">
              <a:spcAft>
                <a:spcPts val="1200"/>
              </a:spcAft>
              <a:buFont typeface="Arial" panose="020B0604020202020204" pitchFamily="34" charset="0"/>
              <a:buChar char="•"/>
            </a:pPr>
            <a:r>
              <a:rPr lang="en-GB" sz="2400" dirty="0"/>
              <a:t>Correct order of signing and approval of AGAR</a:t>
            </a:r>
          </a:p>
          <a:p>
            <a:pPr marL="723900" lvl="1" indent="-342900">
              <a:spcAft>
                <a:spcPts val="1200"/>
              </a:spcAft>
              <a:buFont typeface="Arial" panose="020B0604020202020204" pitchFamily="34" charset="0"/>
              <a:buChar char="•"/>
            </a:pPr>
            <a:r>
              <a:rPr lang="en-GB" sz="2400" dirty="0"/>
              <a:t>Revised asset valuation or accounting basis methods but unamended prior year figures</a:t>
            </a:r>
          </a:p>
          <a:p>
            <a:pPr marL="723900" lvl="1" indent="-342900">
              <a:spcAft>
                <a:spcPts val="1200"/>
              </a:spcAft>
              <a:buFont typeface="Arial" panose="020B0604020202020204" pitchFamily="34" charset="0"/>
              <a:buChar char="•"/>
            </a:pPr>
            <a:r>
              <a:rPr lang="en-GB" sz="2400" dirty="0"/>
              <a:t>Unamended prior year figures/ incorrect answer to Assertion 4 – ensure that you refer to our prior year report before completing the AGAR</a:t>
            </a:r>
          </a:p>
          <a:p>
            <a:pPr marL="723900" lvl="1" indent="-342900">
              <a:spcAft>
                <a:spcPts val="1200"/>
              </a:spcAft>
              <a:buFont typeface="Arial" panose="020B0604020202020204" pitchFamily="34" charset="0"/>
              <a:buChar char="•"/>
            </a:pPr>
            <a:r>
              <a:rPr lang="en-GB" sz="2400" dirty="0"/>
              <a:t>Amendments not initialled and dated</a:t>
            </a:r>
          </a:p>
          <a:p>
            <a:pPr marL="723900" lvl="1" indent="-342900">
              <a:spcAft>
                <a:spcPts val="1200"/>
              </a:spcAft>
              <a:buFont typeface="Arial" panose="020B0604020202020204" pitchFamily="34" charset="0"/>
              <a:buChar char="•"/>
            </a:pPr>
            <a:r>
              <a:rPr lang="en-GB" sz="2400" dirty="0"/>
              <a:t>Blank boxes – including trust fund disclosures which need to be completed in ALL Sections by local councils</a:t>
            </a:r>
          </a:p>
          <a:p>
            <a:pPr marL="723900" lvl="1" indent="-342900">
              <a:spcAft>
                <a:spcPts val="1200"/>
              </a:spcAft>
              <a:buFont typeface="Arial" panose="020B0604020202020204" pitchFamily="34" charset="0"/>
              <a:buChar char="•"/>
            </a:pPr>
            <a:r>
              <a:rPr lang="en-GB" sz="2400" dirty="0"/>
              <a:t>AIAR: ICO K being incorrectly completed</a:t>
            </a:r>
          </a:p>
          <a:p>
            <a:endParaRPr lang="en-GB" dirty="0"/>
          </a:p>
        </p:txBody>
      </p:sp>
    </p:spTree>
    <p:extLst>
      <p:ext uri="{BB962C8B-B14F-4D97-AF65-F5344CB8AC3E}">
        <p14:creationId xmlns:p14="http://schemas.microsoft.com/office/powerpoint/2010/main" val="3572813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issues in 2019 – Admin</a:t>
            </a:r>
            <a:endParaRPr lang="en-GB" dirty="0">
              <a:solidFill>
                <a:srgbClr val="FF0000"/>
              </a:solidFill>
            </a:endParaRPr>
          </a:p>
        </p:txBody>
      </p:sp>
      <p:sp>
        <p:nvSpPr>
          <p:cNvPr id="3" name="Content Placeholder 2"/>
          <p:cNvSpPr>
            <a:spLocks noGrp="1"/>
          </p:cNvSpPr>
          <p:nvPr>
            <p:ph idx="1"/>
          </p:nvPr>
        </p:nvSpPr>
        <p:spPr>
          <a:xfrm>
            <a:off x="272480" y="1124744"/>
            <a:ext cx="9289032" cy="4285456"/>
          </a:xfrm>
        </p:spPr>
        <p:txBody>
          <a:bodyPr/>
          <a:lstStyle/>
          <a:p>
            <a:pPr marL="723900" lvl="1" indent="-342900">
              <a:spcAft>
                <a:spcPts val="1200"/>
              </a:spcAft>
              <a:buFont typeface="Arial" panose="020B0604020202020204" pitchFamily="34" charset="0"/>
              <a:buChar char="•"/>
            </a:pPr>
            <a:r>
              <a:rPr lang="en-GB" sz="2200" dirty="0"/>
              <a:t>Receipt of AGAR and other documentation by email AND by post</a:t>
            </a:r>
          </a:p>
          <a:p>
            <a:pPr marL="723900" lvl="1" indent="-342900">
              <a:spcAft>
                <a:spcPts val="1200"/>
              </a:spcAft>
              <a:buFont typeface="Arial" panose="020B0604020202020204" pitchFamily="34" charset="0"/>
              <a:buChar char="•"/>
            </a:pPr>
            <a:r>
              <a:rPr lang="en-GB" sz="2200" dirty="0"/>
              <a:t>Public rights dates confirmation form not submitted – it is a statutory requirement to inform the auditor of the dates you have chosen</a:t>
            </a:r>
          </a:p>
          <a:p>
            <a:pPr marL="723900" lvl="1" indent="-342900">
              <a:spcAft>
                <a:spcPts val="1200"/>
              </a:spcAft>
              <a:buFont typeface="Arial" panose="020B0604020202020204" pitchFamily="34" charset="0"/>
              <a:buChar char="•"/>
            </a:pPr>
            <a:r>
              <a:rPr lang="en-GB" sz="2200" dirty="0"/>
              <a:t>Lack of intermediate documents/submission of info requested in prior years</a:t>
            </a:r>
          </a:p>
          <a:p>
            <a:pPr marL="723900" lvl="1" indent="-342900">
              <a:spcAft>
                <a:spcPts val="1200"/>
              </a:spcAft>
              <a:buFont typeface="Arial" panose="020B0604020202020204" pitchFamily="34" charset="0"/>
              <a:buChar char="•"/>
            </a:pPr>
            <a:r>
              <a:rPr lang="en-GB" sz="2200" dirty="0"/>
              <a:t>Late submission where no amended submission deadline was granted</a:t>
            </a:r>
          </a:p>
          <a:p>
            <a:pPr marL="723900" lvl="1" indent="-342900">
              <a:spcAft>
                <a:spcPts val="1200"/>
              </a:spcAft>
              <a:buFont typeface="Arial" panose="020B0604020202020204" pitchFamily="34" charset="0"/>
              <a:buChar char="•"/>
            </a:pPr>
            <a:r>
              <a:rPr lang="en-GB" sz="2200" dirty="0"/>
              <a:t>Not being informed of a change of Clerk</a:t>
            </a:r>
          </a:p>
          <a:p>
            <a:pPr marL="723900" lvl="1" indent="-342900">
              <a:spcAft>
                <a:spcPts val="1200"/>
              </a:spcAft>
              <a:buFont typeface="Arial" panose="020B0604020202020204" pitchFamily="34" charset="0"/>
              <a:buChar char="•"/>
            </a:pPr>
            <a:r>
              <a:rPr lang="en-GB" sz="2200" dirty="0"/>
              <a:t>Fees queries</a:t>
            </a:r>
          </a:p>
          <a:p>
            <a:endParaRPr lang="en-GB" dirty="0"/>
          </a:p>
        </p:txBody>
      </p:sp>
    </p:spTree>
    <p:extLst>
      <p:ext uri="{BB962C8B-B14F-4D97-AF65-F5344CB8AC3E}">
        <p14:creationId xmlns:p14="http://schemas.microsoft.com/office/powerpoint/2010/main" val="308934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Our team – the core team</a:t>
            </a:r>
          </a:p>
        </p:txBody>
      </p:sp>
      <p:sp>
        <p:nvSpPr>
          <p:cNvPr id="3076" name="Rectangle 4"/>
          <p:cNvSpPr>
            <a:spLocks noGrp="1" noChangeArrowheads="1"/>
          </p:cNvSpPr>
          <p:nvPr>
            <p:ph type="body" idx="1"/>
          </p:nvPr>
        </p:nvSpPr>
        <p:spPr>
          <a:xfrm>
            <a:off x="278612" y="1412776"/>
            <a:ext cx="9289032" cy="4320480"/>
          </a:xfrm>
        </p:spPr>
        <p:txBody>
          <a:bodyPr/>
          <a:lstStyle/>
          <a:p>
            <a:pPr lvl="1" algn="l">
              <a:buFont typeface="Arial" pitchFamily="34" charset="0"/>
              <a:buChar char="•"/>
            </a:pPr>
            <a:r>
              <a:rPr lang="en-US" sz="3200" dirty="0"/>
              <a:t>Partner/Engagement Lead </a:t>
            </a:r>
            <a:br>
              <a:rPr lang="en-US" sz="3200" dirty="0"/>
            </a:br>
            <a:r>
              <a:rPr lang="en-US" sz="3200" dirty="0"/>
              <a:t>- Jane Sheridan</a:t>
            </a:r>
          </a:p>
          <a:p>
            <a:pPr lvl="1" algn="l">
              <a:buFont typeface="Arial" pitchFamily="34" charset="0"/>
              <a:buChar char="•"/>
            </a:pPr>
            <a:r>
              <a:rPr lang="en-US" sz="3200" dirty="0"/>
              <a:t>Engagement Leads </a:t>
            </a:r>
            <a:br>
              <a:rPr lang="en-US" sz="3200" dirty="0"/>
            </a:br>
            <a:r>
              <a:rPr lang="en-US" sz="3200" dirty="0"/>
              <a:t>- Kerry Cutting, Caroline Evans, </a:t>
            </a:r>
            <a:br>
              <a:rPr lang="en-US" sz="3200" dirty="0"/>
            </a:br>
            <a:r>
              <a:rPr lang="en-US" sz="3200" dirty="0"/>
              <a:t>Rebecca Plane &amp; Vibha Kaura</a:t>
            </a:r>
          </a:p>
          <a:p>
            <a:pPr lvl="1" algn="l">
              <a:buFont typeface="Arial" pitchFamily="34" charset="0"/>
              <a:buChar char="•"/>
            </a:pPr>
            <a:r>
              <a:rPr lang="en-US" sz="3200" dirty="0"/>
              <a:t>SBA Administrator </a:t>
            </a:r>
            <a:br>
              <a:rPr lang="en-US" sz="3200" dirty="0"/>
            </a:br>
            <a:r>
              <a:rPr lang="en-US" sz="3200" dirty="0"/>
              <a:t>- Lia Twiner</a:t>
            </a:r>
          </a:p>
          <a:p>
            <a:pPr>
              <a:buFont typeface="Arial"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7136" y="1412776"/>
            <a:ext cx="996142" cy="99614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9979" y="2602494"/>
            <a:ext cx="889233" cy="889233"/>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96036" y="4593631"/>
            <a:ext cx="939633" cy="102193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39979" y="3846684"/>
            <a:ext cx="889233" cy="1059511"/>
          </a:xfrm>
          <a:prstGeom prst="rect">
            <a:avLst/>
          </a:prstGeom>
        </p:spPr>
      </p:pic>
      <p:pic>
        <p:nvPicPr>
          <p:cNvPr id="10" name="Picture 9">
            <a:extLst>
              <a:ext uri="{FF2B5EF4-FFF2-40B4-BE49-F238E27FC236}">
                <a16:creationId xmlns:a16="http://schemas.microsoft.com/office/drawing/2014/main" id="{4ACB94C9-B34C-4B98-804D-B9714DFD136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19753" y="2602494"/>
            <a:ext cx="996141" cy="889233"/>
          </a:xfrm>
          <a:prstGeom prst="rect">
            <a:avLst/>
          </a:prstGeom>
        </p:spPr>
      </p:pic>
      <p:pic>
        <p:nvPicPr>
          <p:cNvPr id="9" name="Picture 8">
            <a:extLst>
              <a:ext uri="{FF2B5EF4-FFF2-40B4-BE49-F238E27FC236}">
                <a16:creationId xmlns:a16="http://schemas.microsoft.com/office/drawing/2014/main" id="{367B0551-9A30-4430-BAC1-F7D967A78FD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19753" y="3846684"/>
            <a:ext cx="996141" cy="1059511"/>
          </a:xfrm>
          <a:prstGeom prst="rect">
            <a:avLst/>
          </a:prstGeom>
        </p:spPr>
      </p:pic>
    </p:spTree>
    <p:extLst>
      <p:ext uri="{BB962C8B-B14F-4D97-AF65-F5344CB8AC3E}">
        <p14:creationId xmlns:p14="http://schemas.microsoft.com/office/powerpoint/2010/main" val="577308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44C02-AC7C-40E4-AF3A-53151A6EEBAD}"/>
              </a:ext>
            </a:extLst>
          </p:cNvPr>
          <p:cNvSpPr>
            <a:spLocks noGrp="1"/>
          </p:cNvSpPr>
          <p:nvPr>
            <p:ph type="title"/>
          </p:nvPr>
        </p:nvSpPr>
        <p:spPr/>
        <p:txBody>
          <a:bodyPr/>
          <a:lstStyle/>
          <a:p>
            <a:r>
              <a:rPr lang="en-GB" dirty="0"/>
              <a:t>Parish meetings – notable differences</a:t>
            </a:r>
          </a:p>
        </p:txBody>
      </p:sp>
      <p:sp>
        <p:nvSpPr>
          <p:cNvPr id="3" name="Content Placeholder 2">
            <a:extLst>
              <a:ext uri="{FF2B5EF4-FFF2-40B4-BE49-F238E27FC236}">
                <a16:creationId xmlns:a16="http://schemas.microsoft.com/office/drawing/2014/main" id="{40186871-07C0-4CC5-9F41-579DD01B07F6}"/>
              </a:ext>
            </a:extLst>
          </p:cNvPr>
          <p:cNvSpPr>
            <a:spLocks noGrp="1"/>
          </p:cNvSpPr>
          <p:nvPr>
            <p:ph idx="1"/>
          </p:nvPr>
        </p:nvSpPr>
        <p:spPr>
          <a:xfrm>
            <a:off x="272480" y="1295400"/>
            <a:ext cx="9289032" cy="4509864"/>
          </a:xfrm>
        </p:spPr>
        <p:txBody>
          <a:bodyPr/>
          <a:lstStyle/>
          <a:p>
            <a:pPr marL="723900" lvl="1" indent="-342900">
              <a:buFont typeface="Arial" panose="020B0604020202020204" pitchFamily="34" charset="0"/>
              <a:buChar char="•"/>
            </a:pPr>
            <a:r>
              <a:rPr lang="en-GB" dirty="0"/>
              <a:t>Separate AGAR forms – AGAR Part 1PM, AGAR Part 2PM, AGAR Part 3PM</a:t>
            </a:r>
          </a:p>
          <a:p>
            <a:pPr marL="723900" lvl="1" indent="-342900">
              <a:buFont typeface="Arial" panose="020B0604020202020204" pitchFamily="34" charset="0"/>
              <a:buChar char="•"/>
            </a:pPr>
            <a:r>
              <a:rPr lang="en-GB" dirty="0"/>
              <a:t>Separate page on our website to access these forms as well as the instructions and guidance</a:t>
            </a:r>
          </a:p>
          <a:p>
            <a:pPr marL="723900" lvl="1" indent="-342900">
              <a:buFont typeface="Arial" panose="020B0604020202020204" pitchFamily="34" charset="0"/>
              <a:buChar char="•"/>
            </a:pPr>
            <a:r>
              <a:rPr lang="en-GB" dirty="0"/>
              <a:t>Separate instruction email sent only to parish meetings</a:t>
            </a:r>
          </a:p>
          <a:p>
            <a:pPr marL="723900" lvl="1" indent="-342900">
              <a:buFont typeface="Arial" panose="020B0604020202020204" pitchFamily="34" charset="0"/>
              <a:buChar char="•"/>
            </a:pPr>
            <a:r>
              <a:rPr lang="en-GB" dirty="0"/>
              <a:t>Elected Chair = proper officer</a:t>
            </a:r>
          </a:p>
          <a:p>
            <a:pPr marL="723900" lvl="1" indent="-342900">
              <a:buFont typeface="Arial" panose="020B0604020202020204" pitchFamily="34" charset="0"/>
              <a:buChar char="•"/>
            </a:pPr>
            <a:r>
              <a:rPr lang="en-GB" dirty="0"/>
              <a:t>Parish meetings with no Chair – district council involvement</a:t>
            </a:r>
          </a:p>
          <a:p>
            <a:pPr marL="723900" lvl="1" indent="-342900">
              <a:buFont typeface="Arial" panose="020B0604020202020204" pitchFamily="34" charset="0"/>
              <a:buChar char="•"/>
            </a:pPr>
            <a:r>
              <a:rPr lang="en-GB" dirty="0"/>
              <a:t>Unable to act as sole managing trustee for trust funds</a:t>
            </a:r>
          </a:p>
          <a:p>
            <a:pPr marL="723900" lvl="1" indent="-342900">
              <a:buFont typeface="Arial" panose="020B0604020202020204" pitchFamily="34" charset="0"/>
              <a:buChar char="•"/>
            </a:pPr>
            <a:r>
              <a:rPr lang="en-GB" dirty="0"/>
              <a:t>Publication – if no website; display documents in the local area for 14 days</a:t>
            </a:r>
          </a:p>
        </p:txBody>
      </p:sp>
    </p:spTree>
    <p:extLst>
      <p:ext uri="{BB962C8B-B14F-4D97-AF65-F5344CB8AC3E}">
        <p14:creationId xmlns:p14="http://schemas.microsoft.com/office/powerpoint/2010/main" val="650777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2E03F-8900-4BEE-8F46-06D4AB53AFEA}"/>
              </a:ext>
            </a:extLst>
          </p:cNvPr>
          <p:cNvSpPr>
            <a:spLocks noGrp="1"/>
          </p:cNvSpPr>
          <p:nvPr>
            <p:ph type="title"/>
          </p:nvPr>
        </p:nvSpPr>
        <p:spPr/>
        <p:txBody>
          <a:bodyPr/>
          <a:lstStyle/>
          <a:p>
            <a:r>
              <a:rPr lang="en-GB" dirty="0"/>
              <a:t>Consequences of non-response</a:t>
            </a:r>
            <a:endParaRPr lang="en-GB" dirty="0">
              <a:solidFill>
                <a:srgbClr val="FF0000"/>
              </a:solidFill>
            </a:endParaRPr>
          </a:p>
        </p:txBody>
      </p:sp>
      <p:sp>
        <p:nvSpPr>
          <p:cNvPr id="3" name="Content Placeholder 2">
            <a:extLst>
              <a:ext uri="{FF2B5EF4-FFF2-40B4-BE49-F238E27FC236}">
                <a16:creationId xmlns:a16="http://schemas.microsoft.com/office/drawing/2014/main" id="{D17B3ADC-8055-4C7B-B454-03856642A14F}"/>
              </a:ext>
            </a:extLst>
          </p:cNvPr>
          <p:cNvSpPr>
            <a:spLocks noGrp="1"/>
          </p:cNvSpPr>
          <p:nvPr>
            <p:ph idx="1"/>
          </p:nvPr>
        </p:nvSpPr>
        <p:spPr>
          <a:xfrm>
            <a:off x="272480" y="980728"/>
            <a:ext cx="9289032" cy="4896544"/>
          </a:xfrm>
        </p:spPr>
        <p:txBody>
          <a:bodyPr/>
          <a:lstStyle/>
          <a:p>
            <a:pPr marL="342900" indent="-342900">
              <a:spcAft>
                <a:spcPts val="600"/>
              </a:spcAft>
              <a:buFont typeface="Arial" panose="020B0604020202020204" pitchFamily="34" charset="0"/>
              <a:buChar char="•"/>
            </a:pPr>
            <a:r>
              <a:rPr lang="en-GB" sz="1800" dirty="0"/>
              <a:t>Submission deadline – Wednesday 1 July 2020 – email in advance if this date will be missed (see also earlier slide)</a:t>
            </a:r>
          </a:p>
          <a:p>
            <a:pPr marL="342900" indent="-342900">
              <a:spcAft>
                <a:spcPts val="600"/>
              </a:spcAft>
              <a:buFont typeface="Arial" panose="020B0604020202020204" pitchFamily="34" charset="0"/>
              <a:buChar char="•"/>
            </a:pPr>
            <a:r>
              <a:rPr lang="en-GB" sz="1800" dirty="0"/>
              <a:t>1</a:t>
            </a:r>
            <a:r>
              <a:rPr lang="en-GB" sz="1800" baseline="30000" dirty="0"/>
              <a:t>st</a:t>
            </a:r>
            <a:r>
              <a:rPr lang="en-GB" sz="1800" dirty="0"/>
              <a:t> chaser letter – Wednesday 15 July 2020 - £40 plus VAT charge</a:t>
            </a:r>
          </a:p>
          <a:p>
            <a:pPr marL="342900" indent="-342900">
              <a:spcAft>
                <a:spcPts val="600"/>
              </a:spcAft>
              <a:buFont typeface="Arial" panose="020B0604020202020204" pitchFamily="34" charset="0"/>
              <a:buChar char="•"/>
            </a:pPr>
            <a:r>
              <a:rPr lang="en-GB" sz="1800" dirty="0"/>
              <a:t>2</a:t>
            </a:r>
            <a:r>
              <a:rPr lang="en-GB" sz="1800" baseline="30000" dirty="0"/>
              <a:t>nd</a:t>
            </a:r>
            <a:r>
              <a:rPr lang="en-GB" sz="1800" dirty="0"/>
              <a:t> chaser letter – Wednesday 5 August 2020 - £40 plus VAT charge</a:t>
            </a:r>
          </a:p>
          <a:p>
            <a:pPr marL="342900" indent="-342900">
              <a:spcAft>
                <a:spcPts val="600"/>
              </a:spcAft>
              <a:buFont typeface="Arial" panose="020B0604020202020204" pitchFamily="34" charset="0"/>
              <a:buChar char="•"/>
            </a:pPr>
            <a:r>
              <a:rPr lang="en-GB" sz="1800" dirty="0"/>
              <a:t>Statutory recommendation re failure to submit – Wednesday 26 August 2020 – minimum £200 plus VAT charge &amp; </a:t>
            </a:r>
            <a:r>
              <a:rPr lang="en-GB" sz="1800" u="sng" dirty="0"/>
              <a:t>not be able to claim exemption from a limited assurance review for 2020/21</a:t>
            </a:r>
          </a:p>
          <a:p>
            <a:pPr marL="342900" indent="-342900">
              <a:spcAft>
                <a:spcPts val="600"/>
              </a:spcAft>
              <a:buFont typeface="Arial" panose="020B0604020202020204" pitchFamily="34" charset="0"/>
              <a:buChar char="•"/>
            </a:pPr>
            <a:r>
              <a:rPr lang="en-GB" sz="1800" dirty="0"/>
              <a:t>Public interest report re failure to submit – Wednesday 7 October 2020 – minimum £200 plus VAT charge &amp; </a:t>
            </a:r>
            <a:r>
              <a:rPr lang="en-GB" sz="1800" u="sng" dirty="0"/>
              <a:t>not be able to claim exemption from a limited assurance review for 2020/21</a:t>
            </a:r>
          </a:p>
          <a:p>
            <a:pPr marL="342900" indent="-342900">
              <a:spcAft>
                <a:spcPts val="600"/>
              </a:spcAft>
              <a:buFont typeface="Arial" panose="020B0604020202020204" pitchFamily="34" charset="0"/>
              <a:buChar char="•"/>
            </a:pPr>
            <a:r>
              <a:rPr lang="en-GB" sz="1800" dirty="0"/>
              <a:t>Certification of the end of our responsibilities – Wednesday 18 November 2020 – invoice issued – </a:t>
            </a:r>
            <a:r>
              <a:rPr lang="en-GB" sz="1800" u="sng" dirty="0"/>
              <a:t>minimum £480 plus VAT</a:t>
            </a:r>
          </a:p>
          <a:p>
            <a:pPr marL="342900" indent="-342900">
              <a:spcAft>
                <a:spcPts val="1200"/>
              </a:spcAft>
              <a:buFont typeface="Arial" panose="020B0604020202020204" pitchFamily="34" charset="0"/>
              <a:buChar char="•"/>
            </a:pPr>
            <a:r>
              <a:rPr lang="en-GB" sz="1800" b="1" dirty="0"/>
              <a:t>IMPORTANT:  Any financially active authority that fails to submit an AGAR or EC by 15 September 2020 will be issued with a Statutory Recommendation for non-response regardless of whether the submission date has been amended.</a:t>
            </a:r>
          </a:p>
          <a:p>
            <a:pPr marL="723900" lvl="1" indent="-342900">
              <a:spcAft>
                <a:spcPts val="1200"/>
              </a:spcAft>
              <a:buFont typeface="Arial" panose="020B0604020202020204" pitchFamily="34" charset="0"/>
              <a:buChar char="•"/>
            </a:pPr>
            <a:endParaRPr lang="en-GB" u="sng"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123390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Website</a:t>
            </a:r>
          </a:p>
        </p:txBody>
      </p:sp>
      <p:sp>
        <p:nvSpPr>
          <p:cNvPr id="3" name="Content Placeholder 2"/>
          <p:cNvSpPr>
            <a:spLocks noGrp="1"/>
          </p:cNvSpPr>
          <p:nvPr>
            <p:ph idx="1"/>
          </p:nvPr>
        </p:nvSpPr>
        <p:spPr>
          <a:xfrm>
            <a:off x="272480" y="1295400"/>
            <a:ext cx="9289032" cy="4365848"/>
          </a:xfrm>
        </p:spPr>
        <p:txBody>
          <a:bodyPr/>
          <a:lstStyle/>
          <a:p>
            <a:pPr lvl="1">
              <a:buFont typeface="Arial" pitchFamily="34" charset="0"/>
              <a:buChar char="•"/>
            </a:pPr>
            <a:r>
              <a:rPr lang="en-GB" sz="2800" dirty="0">
                <a:hlinkClick r:id="rId3"/>
              </a:rPr>
              <a:t>https://www.pkf-littlejohn.com/services-limited-assurance-procedures</a:t>
            </a:r>
            <a:r>
              <a:rPr lang="en-GB" sz="2800" dirty="0"/>
              <a:t> </a:t>
            </a:r>
          </a:p>
          <a:p>
            <a:pPr lvl="1">
              <a:spcAft>
                <a:spcPts val="0"/>
              </a:spcAft>
              <a:buFont typeface="Arial" pitchFamily="34" charset="0"/>
              <a:buChar char="•"/>
            </a:pPr>
            <a:r>
              <a:rPr lang="en-GB" sz="2800" dirty="0"/>
              <a:t>Dedicated area of our website for information, guidance and links for smaller authorities</a:t>
            </a:r>
            <a:br>
              <a:rPr lang="en-GB" sz="2800" dirty="0"/>
            </a:br>
            <a:endParaRPr lang="en-GB" sz="2800" dirty="0"/>
          </a:p>
          <a:p>
            <a:pPr lvl="1">
              <a:buFont typeface="Arial" pitchFamily="34" charset="0"/>
              <a:buChar char="•"/>
            </a:pPr>
            <a:r>
              <a:rPr lang="en-GB" sz="2800" dirty="0"/>
              <a:t>Reminder that prior year webinar slides remain available for 2017/18 and 2018/19; the 2017/18 slides being more detailed in respect of the impact of the legislation introduced that year.</a:t>
            </a:r>
          </a:p>
          <a:p>
            <a:pPr marL="190500" lvl="1" indent="0">
              <a:buNone/>
            </a:pPr>
            <a:endParaRPr lang="en-GB"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Contacting us</a:t>
            </a:r>
          </a:p>
        </p:txBody>
      </p:sp>
      <p:sp>
        <p:nvSpPr>
          <p:cNvPr id="3" name="Content Placeholder 2"/>
          <p:cNvSpPr>
            <a:spLocks noGrp="1"/>
          </p:cNvSpPr>
          <p:nvPr>
            <p:ph idx="1"/>
          </p:nvPr>
        </p:nvSpPr>
        <p:spPr>
          <a:xfrm>
            <a:off x="762000" y="1295400"/>
            <a:ext cx="8686800" cy="4581872"/>
          </a:xfrm>
        </p:spPr>
        <p:txBody>
          <a:bodyPr/>
          <a:lstStyle/>
          <a:p>
            <a:pPr lvl="1">
              <a:buFont typeface="Arial" pitchFamily="34" charset="0"/>
              <a:buChar char="•"/>
            </a:pPr>
            <a:r>
              <a:rPr lang="en-GB" sz="2400" dirty="0"/>
              <a:t>Team email address for queries and letting us know of any contact details changes:</a:t>
            </a:r>
            <a:r>
              <a:rPr lang="en-GB" sz="2400" dirty="0">
                <a:solidFill>
                  <a:srgbClr val="871668"/>
                </a:solidFill>
              </a:rPr>
              <a:t> </a:t>
            </a:r>
            <a:r>
              <a:rPr lang="en-GB" sz="2400" dirty="0">
                <a:solidFill>
                  <a:schemeClr val="accent6"/>
                </a:solidFill>
                <a:hlinkClick r:id="rId3"/>
              </a:rPr>
              <a:t>sba@pkf-littlejohn.com</a:t>
            </a:r>
            <a:r>
              <a:rPr lang="en-GB" sz="2400" dirty="0">
                <a:solidFill>
                  <a:schemeClr val="accent6"/>
                </a:solidFill>
              </a:rPr>
              <a:t> </a:t>
            </a:r>
          </a:p>
          <a:p>
            <a:pPr lvl="1">
              <a:buFont typeface="Arial" pitchFamily="34" charset="0"/>
              <a:buChar char="•"/>
            </a:pPr>
            <a:r>
              <a:rPr lang="en-GB" sz="2400" dirty="0"/>
              <a:t>Engagement leads and administrator have access to this mail box and it is monitored continuously</a:t>
            </a:r>
          </a:p>
          <a:p>
            <a:pPr lvl="1">
              <a:buFont typeface="Arial" pitchFamily="34" charset="0"/>
              <a:buChar char="•"/>
            </a:pPr>
            <a:r>
              <a:rPr lang="en-GB" sz="2400" dirty="0"/>
              <a:t>Most clerks impressed with swift response to their emails</a:t>
            </a:r>
          </a:p>
          <a:p>
            <a:pPr lvl="1">
              <a:buFont typeface="Arial" pitchFamily="34" charset="0"/>
              <a:buChar char="•"/>
            </a:pPr>
            <a:r>
              <a:rPr lang="en-GB" sz="2400" dirty="0"/>
              <a:t>Reminder – as your appointed auditors, we cannot give out accounting advice or guidance - all such queries are simply referred to proper practices, i.e. the Practitioners’ Guide</a:t>
            </a:r>
          </a:p>
          <a:p>
            <a:pPr>
              <a:buFont typeface="Arial" pitchFamily="34" charset="0"/>
              <a:buChar char="•"/>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72480" y="3794835"/>
            <a:ext cx="9361040" cy="1954381"/>
          </a:xfrm>
          <a:prstGeom prst="rect">
            <a:avLst/>
          </a:prstGeom>
          <a:noFill/>
          <a:ln w="9525">
            <a:noFill/>
            <a:miter lim="800000"/>
            <a:headEnd/>
            <a:tailEnd/>
          </a:ln>
          <a:effectLst/>
        </p:spPr>
        <p:txBody>
          <a:bodyPr wrap="square" anchor="ctr">
            <a:spAutoFit/>
          </a:bodyPr>
          <a:lstStyle/>
          <a:p>
            <a:endParaRPr lang="en-GB" sz="1100" dirty="0"/>
          </a:p>
          <a:p>
            <a:endParaRPr lang="en-US" sz="1100" dirty="0"/>
          </a:p>
          <a:p>
            <a:r>
              <a:rPr lang="en-US" sz="1100" dirty="0"/>
              <a:t>This seminar and the accompanying handouts cover topics only in general terms and are intended to give a wide audience an outline understanding of issues relating to accounting applicable to entities in general, and therefore cannot be relied upon to cover specific situations; applications of the principles would depend on the particular circumstances involved. Furthermore, responses given in the seminar to questions are only based on an outline understanding of the facts and circumstances of the cases and therefore do not form an appropriate substitute for considered specific advice tailored to your circumstances. We recommend that you obtain professional advice before acting, or refraining from acting, on any of the contents. We would be pleased to advise you on the application of the principles demonstrated at the seminar, or on any other matters, to your specific circumstances, but in the absence of such specific advice, we cannot be responsible or held liable.</a:t>
            </a:r>
          </a:p>
          <a:p>
            <a:endParaRPr lang="en-US" sz="1100" dirty="0"/>
          </a:p>
          <a:p>
            <a:r>
              <a:rPr lang="en-GB" sz="1100" dirty="0"/>
              <a:t>© PKF Littlejohn</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team – the additional summer team</a:t>
            </a:r>
            <a:endParaRPr lang="en-GB" dirty="0"/>
          </a:p>
        </p:txBody>
      </p:sp>
      <p:sp>
        <p:nvSpPr>
          <p:cNvPr id="3" name="Content Placeholder 2"/>
          <p:cNvSpPr>
            <a:spLocks noGrp="1"/>
          </p:cNvSpPr>
          <p:nvPr>
            <p:ph idx="1"/>
          </p:nvPr>
        </p:nvSpPr>
        <p:spPr>
          <a:xfrm>
            <a:off x="272480" y="1219200"/>
            <a:ext cx="9289032" cy="4191000"/>
          </a:xfrm>
        </p:spPr>
        <p:txBody>
          <a:bodyPr/>
          <a:lstStyle/>
          <a:p>
            <a:pPr lvl="1">
              <a:buFont typeface="Arial" pitchFamily="34" charset="0"/>
              <a:buChar char="•"/>
            </a:pPr>
            <a:r>
              <a:rPr lang="en-US" sz="3200" dirty="0"/>
              <a:t>The core team, plus:</a:t>
            </a:r>
          </a:p>
          <a:p>
            <a:pPr lvl="2">
              <a:buFont typeface="Arial" pitchFamily="34" charset="0"/>
              <a:buChar char="•"/>
            </a:pPr>
            <a:r>
              <a:rPr lang="en-US" sz="3000" dirty="0"/>
              <a:t>Review work team members – trainee auditors</a:t>
            </a:r>
          </a:p>
          <a:p>
            <a:pPr lvl="2">
              <a:buFont typeface="Arial" pitchFamily="34" charset="0"/>
              <a:buChar char="•"/>
            </a:pPr>
            <a:r>
              <a:rPr lang="en-US" sz="3000" dirty="0"/>
              <a:t>‘1</a:t>
            </a:r>
            <a:r>
              <a:rPr lang="en-US" sz="3000" baseline="30000" dirty="0"/>
              <a:t>st</a:t>
            </a:r>
            <a:r>
              <a:rPr lang="en-US" sz="3000" dirty="0"/>
              <a:t> tier’ reviewers</a:t>
            </a:r>
          </a:p>
          <a:p>
            <a:pPr lvl="2">
              <a:buFont typeface="Arial" pitchFamily="34" charset="0"/>
              <a:buChar char="•"/>
            </a:pPr>
            <a:r>
              <a:rPr lang="en-US" sz="3000" dirty="0"/>
              <a:t>Engagement leads</a:t>
            </a:r>
          </a:p>
          <a:p>
            <a:pPr lvl="2">
              <a:buFont typeface="Arial" pitchFamily="34" charset="0"/>
              <a:buChar char="•"/>
            </a:pPr>
            <a:r>
              <a:rPr lang="en-US" sz="3000" dirty="0"/>
              <a:t>Admin support</a:t>
            </a:r>
          </a:p>
          <a:p>
            <a:endParaRPr lang="en-GB" dirty="0"/>
          </a:p>
        </p:txBody>
      </p:sp>
    </p:spTree>
    <p:extLst>
      <p:ext uri="{BB962C8B-B14F-4D97-AF65-F5344CB8AC3E}">
        <p14:creationId xmlns:p14="http://schemas.microsoft.com/office/powerpoint/2010/main" val="165174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2019/20 requirements</a:t>
            </a:r>
          </a:p>
        </p:txBody>
      </p:sp>
      <p:sp>
        <p:nvSpPr>
          <p:cNvPr id="3" name="Content Placeholder 2"/>
          <p:cNvSpPr>
            <a:spLocks noGrp="1"/>
          </p:cNvSpPr>
          <p:nvPr>
            <p:ph idx="1"/>
          </p:nvPr>
        </p:nvSpPr>
        <p:spPr/>
        <p:txBody>
          <a:bodyPr/>
          <a:lstStyle/>
          <a:p>
            <a:r>
              <a:rPr lang="en-GB" b="1" dirty="0"/>
              <a:t>All smaller authorities (REGARDLESS OF SIZE OR EXEMPTION) </a:t>
            </a:r>
            <a:r>
              <a:rPr lang="en-GB" dirty="0"/>
              <a:t>have to comply with proper practices, complete, approve and publish an AGAR and provide for public rights before 1 July 2020. </a:t>
            </a:r>
          </a:p>
          <a:p>
            <a:pPr>
              <a:spcAft>
                <a:spcPts val="600"/>
              </a:spcAft>
            </a:pPr>
            <a:r>
              <a:rPr lang="en-GB" b="1" dirty="0"/>
              <a:t>Exempt authorities:</a:t>
            </a:r>
          </a:p>
          <a:p>
            <a:pPr>
              <a:spcAft>
                <a:spcPts val="600"/>
              </a:spcAft>
            </a:pPr>
            <a:r>
              <a:rPr lang="en-GB" dirty="0"/>
              <a:t>Authorities meeting the exemption criteria are eligible to certify themselves as exempt from a limited assurance review, and simply </a:t>
            </a:r>
            <a:r>
              <a:rPr lang="en-GB" b="1" dirty="0"/>
              <a:t>submit an exemption certificate ONLY</a:t>
            </a:r>
            <a:r>
              <a:rPr lang="en-GB" dirty="0"/>
              <a:t> to the external auditor after the year end.  The criteria is:</a:t>
            </a:r>
          </a:p>
          <a:p>
            <a:pPr marL="723900" lvl="1" indent="-342900">
              <a:spcAft>
                <a:spcPts val="600"/>
              </a:spcAft>
              <a:buFont typeface="Arial" panose="020B0604020202020204" pitchFamily="34" charset="0"/>
              <a:buChar char="•"/>
            </a:pPr>
            <a:r>
              <a:rPr lang="en-GB" dirty="0"/>
              <a:t>GROSS income and GROSS expenditure below £25k; </a:t>
            </a:r>
          </a:p>
          <a:p>
            <a:pPr marL="723900" lvl="1" indent="-342900">
              <a:spcAft>
                <a:spcPts val="600"/>
              </a:spcAft>
              <a:buFont typeface="Arial" panose="020B0604020202020204" pitchFamily="34" charset="0"/>
              <a:buChar char="•"/>
            </a:pPr>
            <a:r>
              <a:rPr lang="en-GB" dirty="0"/>
              <a:t>no PIR/ statutory recommendation/ advisory notice/ judicial review/ application to court re unlawful item of account by external auditor in prior year; and </a:t>
            </a:r>
          </a:p>
          <a:p>
            <a:pPr marL="723900" lvl="1" indent="-342900">
              <a:spcAft>
                <a:spcPts val="600"/>
              </a:spcAft>
              <a:buFont typeface="Arial" panose="020B0604020202020204" pitchFamily="34" charset="0"/>
              <a:buChar char="•"/>
            </a:pPr>
            <a:r>
              <a:rPr lang="en-GB" dirty="0"/>
              <a:t>been in existence since 1/4/16</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2614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6576-A8FC-4150-976A-6A19C4ABA103}"/>
              </a:ext>
            </a:extLst>
          </p:cNvPr>
          <p:cNvSpPr>
            <a:spLocks noGrp="1"/>
          </p:cNvSpPr>
          <p:nvPr>
            <p:ph type="title"/>
          </p:nvPr>
        </p:nvSpPr>
        <p:spPr/>
        <p:txBody>
          <a:bodyPr/>
          <a:lstStyle/>
          <a:p>
            <a:r>
              <a:rPr lang="en-GB" dirty="0"/>
              <a:t>Changes for 2019/20</a:t>
            </a:r>
          </a:p>
        </p:txBody>
      </p:sp>
      <p:sp>
        <p:nvSpPr>
          <p:cNvPr id="3" name="Content Placeholder 2">
            <a:extLst>
              <a:ext uri="{FF2B5EF4-FFF2-40B4-BE49-F238E27FC236}">
                <a16:creationId xmlns:a16="http://schemas.microsoft.com/office/drawing/2014/main" id="{1248614E-6E7F-46A3-9336-6CDEC341E1EA}"/>
              </a:ext>
            </a:extLst>
          </p:cNvPr>
          <p:cNvSpPr>
            <a:spLocks noGrp="1"/>
          </p:cNvSpPr>
          <p:nvPr>
            <p:ph idx="1"/>
          </p:nvPr>
        </p:nvSpPr>
        <p:spPr>
          <a:xfrm>
            <a:off x="272480" y="1052736"/>
            <a:ext cx="9289032" cy="4608512"/>
          </a:xfrm>
        </p:spPr>
        <p:txBody>
          <a:bodyPr/>
          <a:lstStyle/>
          <a:p>
            <a:pPr marL="723900" lvl="1" indent="-342900">
              <a:buFont typeface="Arial" panose="020B0604020202020204" pitchFamily="34" charset="0"/>
              <a:buChar char="•"/>
            </a:pPr>
            <a:r>
              <a:rPr lang="en-GB" sz="1800" dirty="0"/>
              <a:t>Updated suite of </a:t>
            </a:r>
            <a:r>
              <a:rPr lang="en-GB" sz="1800" b="1" dirty="0"/>
              <a:t>AGAR forms </a:t>
            </a:r>
            <a:r>
              <a:rPr lang="en-GB" sz="1800" dirty="0"/>
              <a:t>– SAAA’s forms – will be available on our website – including a separate set of forms for parish meetings only (as in the prior year)</a:t>
            </a:r>
          </a:p>
          <a:p>
            <a:pPr marL="723900" lvl="1" indent="-342900">
              <a:buFont typeface="Arial" panose="020B0604020202020204" pitchFamily="34" charset="0"/>
              <a:buChar char="•"/>
            </a:pPr>
            <a:r>
              <a:rPr lang="en-GB" sz="1800" dirty="0"/>
              <a:t>Changes to </a:t>
            </a:r>
            <a:r>
              <a:rPr lang="en-GB" sz="1800" b="1" dirty="0"/>
              <a:t>exemption certificate </a:t>
            </a:r>
            <a:r>
              <a:rPr lang="en-GB" sz="1800" dirty="0"/>
              <a:t>– date and minute reference/ required document/ required to be resolved by 30 June</a:t>
            </a:r>
          </a:p>
          <a:p>
            <a:pPr marL="723900" lvl="1" indent="-342900">
              <a:buFont typeface="Arial" panose="020B0604020202020204" pitchFamily="34" charset="0"/>
              <a:buChar char="•"/>
            </a:pPr>
            <a:r>
              <a:rPr lang="en-GB" sz="1800" dirty="0"/>
              <a:t>Additional </a:t>
            </a:r>
            <a:r>
              <a:rPr lang="en-GB" sz="1800" b="1" dirty="0"/>
              <a:t>internal audit control objectives </a:t>
            </a:r>
            <a:r>
              <a:rPr lang="en-GB" sz="1800" dirty="0"/>
              <a:t>– this year IA has to confirm that the 2019 public rights provision was in line with Regulations (ICO L)</a:t>
            </a:r>
          </a:p>
          <a:p>
            <a:pPr marL="723900" lvl="1" indent="-342900">
              <a:buFont typeface="Arial" panose="020B0604020202020204" pitchFamily="34" charset="0"/>
              <a:buChar char="•"/>
            </a:pPr>
            <a:r>
              <a:rPr lang="en-GB" sz="1800" b="1" dirty="0"/>
              <a:t>Publication of reasons for ‘No’ responses </a:t>
            </a:r>
            <a:r>
              <a:rPr lang="en-GB" sz="1800" dirty="0"/>
              <a:t>on the Annual Governance Statement is now mandatory – this was included in the 2019 update to the Practitioners’ Guide </a:t>
            </a:r>
          </a:p>
          <a:p>
            <a:pPr marL="723900" lvl="1" indent="-342900">
              <a:buFont typeface="Arial" panose="020B0604020202020204" pitchFamily="34" charset="0"/>
              <a:buChar char="•"/>
            </a:pPr>
            <a:r>
              <a:rPr lang="en-GB" sz="1800" dirty="0"/>
              <a:t>2020 update to the </a:t>
            </a:r>
            <a:r>
              <a:rPr lang="en-GB" sz="1800" b="1" dirty="0"/>
              <a:t>Practitioners’ Guide </a:t>
            </a:r>
            <a:r>
              <a:rPr lang="en-GB" sz="1800" dirty="0"/>
              <a:t>– this is expected to be published before the end of March and will be available via our website, including clarification of the staff costs definition, guidance for internal auditors re the new ICOs and additional guidance for exempt authorities</a:t>
            </a:r>
          </a:p>
        </p:txBody>
      </p:sp>
    </p:spTree>
    <p:extLst>
      <p:ext uri="{BB962C8B-B14F-4D97-AF65-F5344CB8AC3E}">
        <p14:creationId xmlns:p14="http://schemas.microsoft.com/office/powerpoint/2010/main" val="199197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3146-5244-4918-8E4D-709C192180C4}"/>
              </a:ext>
            </a:extLst>
          </p:cNvPr>
          <p:cNvSpPr>
            <a:spLocks noGrp="1"/>
          </p:cNvSpPr>
          <p:nvPr>
            <p:ph type="title"/>
          </p:nvPr>
        </p:nvSpPr>
        <p:spPr/>
        <p:txBody>
          <a:bodyPr/>
          <a:lstStyle/>
          <a:p>
            <a:r>
              <a:rPr lang="en-GB" dirty="0"/>
              <a:t>PKF Littlejohn changes for 2019/20</a:t>
            </a:r>
          </a:p>
        </p:txBody>
      </p:sp>
      <p:sp>
        <p:nvSpPr>
          <p:cNvPr id="3" name="Content Placeholder 2">
            <a:extLst>
              <a:ext uri="{FF2B5EF4-FFF2-40B4-BE49-F238E27FC236}">
                <a16:creationId xmlns:a16="http://schemas.microsoft.com/office/drawing/2014/main" id="{F6C50CE7-7FD9-4DAE-9AC2-E7BAC6AC791A}"/>
              </a:ext>
            </a:extLst>
          </p:cNvPr>
          <p:cNvSpPr>
            <a:spLocks noGrp="1"/>
          </p:cNvSpPr>
          <p:nvPr>
            <p:ph idx="1"/>
          </p:nvPr>
        </p:nvSpPr>
        <p:spPr>
          <a:xfrm>
            <a:off x="-23000" y="1052736"/>
            <a:ext cx="9800536" cy="4752528"/>
          </a:xfrm>
        </p:spPr>
        <p:txBody>
          <a:bodyPr/>
          <a:lstStyle/>
          <a:p>
            <a:pPr marL="723900" lvl="1" indent="-342900">
              <a:buFont typeface="Arial" panose="020B0604020202020204" pitchFamily="34" charset="0"/>
              <a:buChar char="•"/>
            </a:pPr>
            <a:r>
              <a:rPr lang="en-GB" dirty="0"/>
              <a:t>Updated </a:t>
            </a:r>
            <a:r>
              <a:rPr lang="en-GB" b="1" dirty="0"/>
              <a:t>pro </a:t>
            </a:r>
            <a:r>
              <a:rPr lang="en-GB" b="1" dirty="0" err="1"/>
              <a:t>formas</a:t>
            </a:r>
            <a:r>
              <a:rPr lang="en-GB" b="1" dirty="0"/>
              <a:t> </a:t>
            </a:r>
            <a:r>
              <a:rPr lang="en-GB" dirty="0"/>
              <a:t>– PKF forms, numerical forms are in Excel </a:t>
            </a:r>
          </a:p>
          <a:p>
            <a:pPr marL="723900" lvl="1" indent="-342900">
              <a:buFont typeface="Arial" panose="020B0604020202020204" pitchFamily="34" charset="0"/>
              <a:buChar char="•"/>
            </a:pPr>
            <a:r>
              <a:rPr lang="en-GB" dirty="0"/>
              <a:t>Updated </a:t>
            </a:r>
            <a:r>
              <a:rPr lang="en-GB" b="1" dirty="0"/>
              <a:t>intermediate review tests </a:t>
            </a:r>
            <a:r>
              <a:rPr lang="en-GB" dirty="0"/>
              <a:t>– Assertions 4, 7 and 8 are being reviewed by us this year</a:t>
            </a:r>
          </a:p>
          <a:p>
            <a:pPr marL="723900" lvl="1" indent="-342900">
              <a:buFont typeface="Arial" panose="020B0604020202020204" pitchFamily="34" charset="0"/>
              <a:buChar char="•"/>
            </a:pPr>
            <a:r>
              <a:rPr lang="en-GB" dirty="0"/>
              <a:t>Updated </a:t>
            </a:r>
            <a:r>
              <a:rPr lang="en-GB" b="1" dirty="0"/>
              <a:t>5% sample </a:t>
            </a:r>
            <a:r>
              <a:rPr lang="en-GB" dirty="0"/>
              <a:t>- 5% of authorities who would be subject to basic review will be selected for intermediate review – additional email will be sent to the selected authorities – if intermediate by size, no additional email is sent (NB exempt authorities within the 5% sample DO NOT require a review)</a:t>
            </a:r>
          </a:p>
          <a:p>
            <a:pPr marL="723900" lvl="1" indent="-342900">
              <a:buFont typeface="Arial" panose="020B0604020202020204" pitchFamily="34" charset="0"/>
              <a:buChar char="•"/>
            </a:pPr>
            <a:r>
              <a:rPr lang="en-GB" b="1" dirty="0"/>
              <a:t>Submission deadline </a:t>
            </a:r>
            <a:r>
              <a:rPr lang="en-GB" dirty="0"/>
              <a:t>– we have set </a:t>
            </a:r>
            <a:r>
              <a:rPr lang="en-GB" b="1" dirty="0"/>
              <a:t>Wednesday 1 July</a:t>
            </a:r>
            <a:r>
              <a:rPr lang="en-GB" dirty="0"/>
              <a:t>, please email us if this cannot be met (earlier submission encouraged if approval dates allow)</a:t>
            </a:r>
          </a:p>
          <a:p>
            <a:pPr marL="723900" lvl="1" indent="-342900">
              <a:buFont typeface="Arial" panose="020B0604020202020204" pitchFamily="34" charset="0"/>
              <a:buChar char="•"/>
            </a:pPr>
            <a:r>
              <a:rPr lang="en-GB" b="1" dirty="0"/>
              <a:t>Suggested public rights dates </a:t>
            </a:r>
            <a:r>
              <a:rPr lang="en-GB" dirty="0"/>
              <a:t>– we have included </a:t>
            </a:r>
            <a:r>
              <a:rPr lang="en-GB" b="1" dirty="0"/>
              <a:t>Monday 15 June to Friday 24 July</a:t>
            </a:r>
            <a:r>
              <a:rPr lang="en-GB" dirty="0"/>
              <a:t> in our pro forma template Notice – you may wish to amend these dates, depending on the date of your approval meeting</a:t>
            </a:r>
          </a:p>
        </p:txBody>
      </p:sp>
    </p:spTree>
    <p:extLst>
      <p:ext uri="{BB962C8B-B14F-4D97-AF65-F5344CB8AC3E}">
        <p14:creationId xmlns:p14="http://schemas.microsoft.com/office/powerpoint/2010/main" val="132971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D8BD3-00FC-4487-BEC8-055939F3EF1E}"/>
              </a:ext>
            </a:extLst>
          </p:cNvPr>
          <p:cNvSpPr>
            <a:spLocks noGrp="1"/>
          </p:cNvSpPr>
          <p:nvPr>
            <p:ph type="title"/>
          </p:nvPr>
        </p:nvSpPr>
        <p:spPr>
          <a:xfrm>
            <a:off x="308484" y="242055"/>
            <a:ext cx="9289032" cy="838200"/>
          </a:xfrm>
        </p:spPr>
        <p:txBody>
          <a:bodyPr/>
          <a:lstStyle/>
          <a:p>
            <a:r>
              <a:rPr lang="en-GB" dirty="0"/>
              <a:t>PKF Littlejohn 2019/20 changes</a:t>
            </a:r>
          </a:p>
        </p:txBody>
      </p:sp>
      <p:sp>
        <p:nvSpPr>
          <p:cNvPr id="3" name="Content Placeholder 2">
            <a:extLst>
              <a:ext uri="{FF2B5EF4-FFF2-40B4-BE49-F238E27FC236}">
                <a16:creationId xmlns:a16="http://schemas.microsoft.com/office/drawing/2014/main" id="{CF498358-A3E6-453F-A590-743E31630996}"/>
              </a:ext>
            </a:extLst>
          </p:cNvPr>
          <p:cNvSpPr>
            <a:spLocks noGrp="1"/>
          </p:cNvSpPr>
          <p:nvPr>
            <p:ph idx="1"/>
          </p:nvPr>
        </p:nvSpPr>
        <p:spPr>
          <a:xfrm>
            <a:off x="272480" y="980728"/>
            <a:ext cx="9289032" cy="4824536"/>
          </a:xfrm>
        </p:spPr>
        <p:txBody>
          <a:bodyPr/>
          <a:lstStyle/>
          <a:p>
            <a:pPr>
              <a:spcAft>
                <a:spcPts val="600"/>
              </a:spcAft>
            </a:pPr>
            <a:r>
              <a:rPr lang="en-GB" sz="2400" b="1" dirty="0"/>
              <a:t>New processes for administering submission deadlines:</a:t>
            </a:r>
          </a:p>
          <a:p>
            <a:pPr marL="342900" indent="-342900">
              <a:spcAft>
                <a:spcPts val="300"/>
              </a:spcAft>
              <a:buClr>
                <a:srgbClr val="0A387A"/>
              </a:buClr>
              <a:buFont typeface="Arial" panose="020B0604020202020204" pitchFamily="34" charset="0"/>
              <a:buChar char="•"/>
            </a:pPr>
            <a:r>
              <a:rPr lang="en-GB" dirty="0"/>
              <a:t>As previously, if it is not possible to meet the default submission deadline please contact us to arrange an extension;</a:t>
            </a:r>
          </a:p>
          <a:p>
            <a:pPr marL="342900" indent="-342900">
              <a:spcAft>
                <a:spcPts val="300"/>
              </a:spcAft>
              <a:buClr>
                <a:srgbClr val="0A387A"/>
              </a:buClr>
              <a:buFont typeface="Arial" panose="020B0604020202020204" pitchFamily="34" charset="0"/>
              <a:buChar char="•"/>
            </a:pPr>
            <a:r>
              <a:rPr lang="en-GB" dirty="0"/>
              <a:t>No submission deadline will be granted beyond 15 September;</a:t>
            </a:r>
          </a:p>
          <a:p>
            <a:pPr marL="342900" indent="-342900">
              <a:spcAft>
                <a:spcPts val="300"/>
              </a:spcAft>
              <a:buClr>
                <a:srgbClr val="0A387A"/>
              </a:buClr>
              <a:buFont typeface="Arial" panose="020B0604020202020204" pitchFamily="34" charset="0"/>
              <a:buChar char="•"/>
            </a:pPr>
            <a:r>
              <a:rPr lang="en-GB" dirty="0"/>
              <a:t>The reason for the extension must be explained when making the request;</a:t>
            </a:r>
          </a:p>
          <a:p>
            <a:pPr marL="342900" indent="-342900">
              <a:spcAft>
                <a:spcPts val="300"/>
              </a:spcAft>
              <a:buClr>
                <a:srgbClr val="0A387A"/>
              </a:buClr>
              <a:buFont typeface="Arial" panose="020B0604020202020204" pitchFamily="34" charset="0"/>
              <a:buChar char="•"/>
            </a:pPr>
            <a:r>
              <a:rPr lang="en-GB" dirty="0"/>
              <a:t>Chaser letters (chargeable at £40+VAT) will still be issued if the revised submission deadlines are missed;</a:t>
            </a:r>
          </a:p>
          <a:p>
            <a:pPr marL="342900" indent="-342900">
              <a:spcAft>
                <a:spcPts val="300"/>
              </a:spcAft>
              <a:buClr>
                <a:srgbClr val="0A387A"/>
              </a:buClr>
              <a:buFont typeface="Arial" panose="020B0604020202020204" pitchFamily="34" charset="0"/>
              <a:buChar char="•"/>
            </a:pPr>
            <a:r>
              <a:rPr lang="en-GB" dirty="0"/>
              <a:t>Any financially active authority that fails to submit an AGAR or EC by </a:t>
            </a:r>
            <a:r>
              <a:rPr lang="en-GB" b="1" dirty="0"/>
              <a:t>15 September 2020 </a:t>
            </a:r>
            <a:r>
              <a:rPr lang="en-GB" dirty="0"/>
              <a:t>will be issued with a Statutory Recommendation for non-response;</a:t>
            </a:r>
          </a:p>
          <a:p>
            <a:pPr marL="342900" indent="-342900">
              <a:spcAft>
                <a:spcPts val="300"/>
              </a:spcAft>
              <a:buClr>
                <a:srgbClr val="0A387A"/>
              </a:buClr>
              <a:buFont typeface="Arial" panose="020B0604020202020204" pitchFamily="34" charset="0"/>
              <a:buChar char="•"/>
            </a:pPr>
            <a:r>
              <a:rPr lang="en-GB" dirty="0"/>
              <a:t>If the authority is issued with a Statutory Recommendation for 2019/20 it will not be eligible to exempt itself from a review for 2020/21, regardless of whether it meets all other criteria.</a:t>
            </a:r>
          </a:p>
          <a:p>
            <a:pPr marL="342900" indent="-342900">
              <a:spcAft>
                <a:spcPts val="300"/>
              </a:spcAft>
              <a:buClr>
                <a:srgbClr val="0A387A"/>
              </a:buClr>
              <a:buFont typeface="Arial" panose="020B0604020202020204" pitchFamily="34" charset="0"/>
              <a:buChar char="•"/>
            </a:pPr>
            <a:r>
              <a:rPr lang="en-GB" dirty="0"/>
              <a:t>See also later slide re consequences for non-responders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06526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Intermediate review testing</a:t>
            </a:r>
          </a:p>
        </p:txBody>
      </p:sp>
      <p:sp>
        <p:nvSpPr>
          <p:cNvPr id="3" name="Content Placeholder 2"/>
          <p:cNvSpPr>
            <a:spLocks noGrp="1"/>
          </p:cNvSpPr>
          <p:nvPr>
            <p:ph idx="1"/>
          </p:nvPr>
        </p:nvSpPr>
        <p:spPr>
          <a:xfrm>
            <a:off x="272480" y="980728"/>
            <a:ext cx="9176320" cy="4824536"/>
          </a:xfrm>
        </p:spPr>
        <p:txBody>
          <a:bodyPr/>
          <a:lstStyle/>
          <a:p>
            <a:pPr lvl="1">
              <a:buFont typeface="Arial" pitchFamily="34" charset="0"/>
              <a:buChar char="•"/>
            </a:pPr>
            <a:r>
              <a:rPr lang="en-GB" sz="2200" dirty="0"/>
              <a:t>Additional testing to ensure compliance with statutory requirements as set out in proper practices (i.e. all things that authorities should have evidence of each year)</a:t>
            </a:r>
          </a:p>
          <a:p>
            <a:pPr lvl="1">
              <a:buFont typeface="Arial" pitchFamily="34" charset="0"/>
              <a:buChar char="•"/>
            </a:pPr>
            <a:r>
              <a:rPr lang="en-GB" sz="2200" dirty="0"/>
              <a:t>Cyclical approach to assertions in Section 1 (</a:t>
            </a:r>
            <a:r>
              <a:rPr lang="en-GB" sz="2200" u="sng" dirty="0"/>
              <a:t>we test different ones each year – please read the instructions carefully</a:t>
            </a:r>
            <a:r>
              <a:rPr lang="en-GB" sz="2200" dirty="0"/>
              <a:t>)</a:t>
            </a:r>
          </a:p>
          <a:p>
            <a:pPr lvl="1">
              <a:buFont typeface="Arial" pitchFamily="34" charset="0"/>
              <a:buChar char="•"/>
            </a:pPr>
            <a:r>
              <a:rPr lang="en-GB" sz="2200" dirty="0"/>
              <a:t>We can ask for evidence of what </a:t>
            </a:r>
            <a:r>
              <a:rPr lang="en-GB" sz="2200" u="sng" dirty="0"/>
              <a:t>authorities</a:t>
            </a:r>
            <a:r>
              <a:rPr lang="en-GB" sz="2200" dirty="0"/>
              <a:t> (and not just clerks or internal auditors) have considered before ticking ‘Yes’ - usually minutes of a discussion and/or supporting agenda paper</a:t>
            </a:r>
          </a:p>
          <a:p>
            <a:pPr lvl="1">
              <a:buFont typeface="Arial" pitchFamily="34" charset="0"/>
              <a:buChar char="•"/>
            </a:pPr>
            <a:r>
              <a:rPr lang="en-GB" sz="2200" dirty="0"/>
              <a:t>Often involves ‘grey’ areas where we have to use a proportionate approach – very different expectations for authorities with income of £200 pa to £200k pa to £2m pa</a:t>
            </a:r>
          </a:p>
          <a:p>
            <a:pPr>
              <a:buFont typeface="Arial" pitchFamily="34" charset="0"/>
              <a:buChar char="•"/>
            </a:pPr>
            <a:endParaRPr lang="en-GB" dirty="0"/>
          </a:p>
          <a:p>
            <a:pPr>
              <a:buFont typeface="Arial" pitchFamily="34" charset="0"/>
              <a:buChar cha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2942-98A3-45BD-A97F-7B68B8DDDC0D}"/>
              </a:ext>
            </a:extLst>
          </p:cNvPr>
          <p:cNvSpPr>
            <a:spLocks noGrp="1"/>
          </p:cNvSpPr>
          <p:nvPr>
            <p:ph type="title"/>
          </p:nvPr>
        </p:nvSpPr>
        <p:spPr/>
        <p:txBody>
          <a:bodyPr/>
          <a:lstStyle/>
          <a:p>
            <a:r>
              <a:rPr lang="en-GB" dirty="0"/>
              <a:t>Intermediate review testing – info required</a:t>
            </a:r>
          </a:p>
        </p:txBody>
      </p:sp>
      <p:sp>
        <p:nvSpPr>
          <p:cNvPr id="3" name="Content Placeholder 2">
            <a:extLst>
              <a:ext uri="{FF2B5EF4-FFF2-40B4-BE49-F238E27FC236}">
                <a16:creationId xmlns:a16="http://schemas.microsoft.com/office/drawing/2014/main" id="{B9E3BC0D-F867-4EA0-8778-059B2AA185E9}"/>
              </a:ext>
            </a:extLst>
          </p:cNvPr>
          <p:cNvSpPr>
            <a:spLocks noGrp="1"/>
          </p:cNvSpPr>
          <p:nvPr>
            <p:ph idx="1"/>
          </p:nvPr>
        </p:nvSpPr>
        <p:spPr>
          <a:xfrm>
            <a:off x="272480" y="980728"/>
            <a:ext cx="9289032" cy="4824536"/>
          </a:xfrm>
        </p:spPr>
        <p:txBody>
          <a:bodyPr/>
          <a:lstStyle/>
          <a:p>
            <a:r>
              <a:rPr lang="en-GB" dirty="0"/>
              <a:t>5% of those authorities who would be subject to basic review will be selected for intermediate review – an additional email will be sent to the selected authorities (NB: Exempt authorities within the sample DO NOT require a review)</a:t>
            </a:r>
          </a:p>
          <a:p>
            <a:r>
              <a:rPr lang="en-GB" dirty="0"/>
              <a:t>Over £200k total income or expenditure – these authorities are automatically subject to intermediate review – no additional email is sent confirming this fact</a:t>
            </a:r>
          </a:p>
          <a:p>
            <a:r>
              <a:rPr lang="en-GB" dirty="0"/>
              <a:t>Assertion 4 – public rights – required information already included in basic information request</a:t>
            </a:r>
          </a:p>
          <a:p>
            <a:r>
              <a:rPr lang="en-GB" kern="1200" dirty="0">
                <a:latin typeface="Arial" charset="0"/>
                <a:ea typeface="ＭＳ Ｐゴシック" pitchFamily="16" charset="-128"/>
              </a:rPr>
              <a:t>Assertion 7 - </a:t>
            </a:r>
            <a:r>
              <a:rPr lang="en-GB" b="1" kern="1200" dirty="0">
                <a:latin typeface="Arial" charset="0"/>
                <a:ea typeface="ＭＳ Ｐゴシック" pitchFamily="16" charset="-128"/>
              </a:rPr>
              <a:t>if the 2018/19 external auditor report included any ‘except for’ matters</a:t>
            </a:r>
            <a:r>
              <a:rPr lang="en-GB" kern="1200" dirty="0">
                <a:latin typeface="Arial" charset="0"/>
                <a:ea typeface="ＭＳ Ｐゴシック" pitchFamily="16" charset="-128"/>
              </a:rPr>
              <a:t>, copies of minutes and any agreed plan showing </a:t>
            </a:r>
            <a:r>
              <a:rPr lang="en-GB" b="1" kern="1200" dirty="0">
                <a:latin typeface="Arial" charset="0"/>
                <a:ea typeface="ＭＳ Ｐゴシック" pitchFamily="16" charset="-128"/>
              </a:rPr>
              <a:t>corrective action</a:t>
            </a:r>
            <a:r>
              <a:rPr lang="en-GB" kern="1200" dirty="0">
                <a:latin typeface="Arial" charset="0"/>
                <a:ea typeface="ＭＳ Ｐゴシック" pitchFamily="16" charset="-128"/>
              </a:rPr>
              <a:t> </a:t>
            </a:r>
          </a:p>
          <a:p>
            <a:r>
              <a:rPr lang="en-GB" dirty="0"/>
              <a:t>Assertion 8 – budgeting – </a:t>
            </a:r>
            <a:r>
              <a:rPr lang="en-GB" b="1" kern="1200" dirty="0">
                <a:latin typeface="Arial" charset="0"/>
                <a:ea typeface="ＭＳ Ｐゴシック" pitchFamily="16" charset="-128"/>
              </a:rPr>
              <a:t>minutes, agenda papers</a:t>
            </a:r>
            <a:r>
              <a:rPr lang="en-GB" kern="1200" dirty="0">
                <a:latin typeface="Arial" charset="0"/>
                <a:ea typeface="ＭＳ Ｐゴシック" pitchFamily="16" charset="-128"/>
              </a:rPr>
              <a:t> </a:t>
            </a:r>
            <a:r>
              <a:rPr lang="en-GB" b="1" kern="1200" dirty="0">
                <a:latin typeface="Arial" charset="0"/>
                <a:ea typeface="ＭＳ Ｐゴシック" pitchFamily="16" charset="-128"/>
              </a:rPr>
              <a:t>and any related reports </a:t>
            </a:r>
            <a:r>
              <a:rPr lang="en-GB" kern="1200" dirty="0">
                <a:latin typeface="Arial" charset="0"/>
                <a:ea typeface="ＭＳ Ｐゴシック" pitchFamily="16" charset="-128"/>
              </a:rPr>
              <a:t>to support the setting of the budget for the subsequent financial year.  </a:t>
            </a:r>
            <a:endParaRPr lang="en-GB" dirty="0"/>
          </a:p>
        </p:txBody>
      </p:sp>
    </p:spTree>
    <p:extLst>
      <p:ext uri="{BB962C8B-B14F-4D97-AF65-F5344CB8AC3E}">
        <p14:creationId xmlns:p14="http://schemas.microsoft.com/office/powerpoint/2010/main" val="2524571319"/>
      </p:ext>
    </p:extLst>
  </p:cSld>
  <p:clrMapOvr>
    <a:masterClrMapping/>
  </p:clrMapOvr>
</p:sld>
</file>

<file path=ppt/theme/theme1.xml><?xml version="1.0" encoding="utf-8"?>
<a:theme xmlns:a="http://schemas.openxmlformats.org/drawingml/2006/main" name="PKF Littlejohn Slide Template (CW est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PKF Littlejohn Slide Template (CW estate)</Template>
  <TotalTime>2432</TotalTime>
  <Words>9759</Words>
  <Application>Microsoft Office PowerPoint</Application>
  <PresentationFormat>A4 Paper (210x297 mm)</PresentationFormat>
  <Paragraphs>432</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vt:lpstr>
      <vt:lpstr>PKF Littlejohn Slide Template (CW estate)</vt:lpstr>
      <vt:lpstr>2019/20 External Audit Update for Smaller Authorities Jane Sheridan &amp; Kerry Cutting Recorded on 10 March 2020</vt:lpstr>
      <vt:lpstr>Our team – the core team</vt:lpstr>
      <vt:lpstr>Our team – the additional summer team</vt:lpstr>
      <vt:lpstr>2019/20 requirements</vt:lpstr>
      <vt:lpstr>Changes for 2019/20</vt:lpstr>
      <vt:lpstr>PKF Littlejohn changes for 2019/20</vt:lpstr>
      <vt:lpstr>PKF Littlejohn 2019/20 changes</vt:lpstr>
      <vt:lpstr>Intermediate review testing</vt:lpstr>
      <vt:lpstr>Intermediate review testing – info required</vt:lpstr>
      <vt:lpstr>AGAR processing</vt:lpstr>
      <vt:lpstr>Receiving an ‘interim’ Section 3 report</vt:lpstr>
      <vt:lpstr>External auditor report – Section 3</vt:lpstr>
      <vt:lpstr>Types of External Auditor Reports</vt:lpstr>
      <vt:lpstr>What went well in 2019</vt:lpstr>
      <vt:lpstr>Common queries</vt:lpstr>
      <vt:lpstr>2019 common issues – exempt authorities</vt:lpstr>
      <vt:lpstr>Common issues in 2019 – AGAR</vt:lpstr>
      <vt:lpstr>Common issues in 2019 – AGAR</vt:lpstr>
      <vt:lpstr>Common issues in 2019 – Admin</vt:lpstr>
      <vt:lpstr>Parish meetings – notable differences</vt:lpstr>
      <vt:lpstr>Consequences of non-response</vt:lpstr>
      <vt:lpstr>Website</vt:lpstr>
      <vt:lpstr>Contacting us</vt:lpstr>
      <vt:lpstr>PowerPoint Presentation</vt:lpstr>
    </vt:vector>
  </TitlesOfParts>
  <Company>Littlejohn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KALC Annual Finance Conference - 17 October 2014</dc:title>
  <dc:creator>ltwiner</dc:creator>
  <cp:lastModifiedBy>Andrew Konieczko</cp:lastModifiedBy>
  <cp:revision>218</cp:revision>
  <cp:lastPrinted>2019-03-18T14:44:06Z</cp:lastPrinted>
  <dcterms:created xsi:type="dcterms:W3CDTF">2014-10-13T14:27:55Z</dcterms:created>
  <dcterms:modified xsi:type="dcterms:W3CDTF">2020-09-24T14:56:24Z</dcterms:modified>
</cp:coreProperties>
</file>